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167"/>
  </p:notesMasterIdLst>
  <p:handoutMasterIdLst>
    <p:handoutMasterId r:id="rId168"/>
  </p:handoutMasterIdLst>
  <p:sldIdLst>
    <p:sldId id="2484" r:id="rId5"/>
    <p:sldId id="415" r:id="rId6"/>
    <p:sldId id="2480" r:id="rId7"/>
    <p:sldId id="679" r:id="rId8"/>
    <p:sldId id="682" r:id="rId9"/>
    <p:sldId id="461" r:id="rId10"/>
    <p:sldId id="661" r:id="rId11"/>
    <p:sldId id="658" r:id="rId12"/>
    <p:sldId id="609" r:id="rId13"/>
    <p:sldId id="688" r:id="rId14"/>
    <p:sldId id="689" r:id="rId15"/>
    <p:sldId id="690" r:id="rId16"/>
    <p:sldId id="691" r:id="rId17"/>
    <p:sldId id="692" r:id="rId18"/>
    <p:sldId id="693" r:id="rId19"/>
    <p:sldId id="694" r:id="rId20"/>
    <p:sldId id="695" r:id="rId21"/>
    <p:sldId id="2478" r:id="rId22"/>
    <p:sldId id="741" r:id="rId23"/>
    <p:sldId id="743" r:id="rId24"/>
    <p:sldId id="2350" r:id="rId25"/>
    <p:sldId id="742" r:id="rId26"/>
    <p:sldId id="480" r:id="rId27"/>
    <p:sldId id="2351" r:id="rId28"/>
    <p:sldId id="466" r:id="rId29"/>
    <p:sldId id="477" r:id="rId30"/>
    <p:sldId id="475" r:id="rId31"/>
    <p:sldId id="476" r:id="rId32"/>
    <p:sldId id="619" r:id="rId33"/>
    <p:sldId id="578" r:id="rId34"/>
    <p:sldId id="593" r:id="rId35"/>
    <p:sldId id="699" r:id="rId36"/>
    <p:sldId id="700" r:id="rId37"/>
    <p:sldId id="2472" r:id="rId38"/>
    <p:sldId id="2482" r:id="rId39"/>
    <p:sldId id="663" r:id="rId40"/>
    <p:sldId id="2457" r:id="rId41"/>
    <p:sldId id="2467" r:id="rId42"/>
    <p:sldId id="665" r:id="rId43"/>
    <p:sldId id="2465" r:id="rId44"/>
    <p:sldId id="2459" r:id="rId45"/>
    <p:sldId id="2460" r:id="rId46"/>
    <p:sldId id="2461" r:id="rId47"/>
    <p:sldId id="2462" r:id="rId48"/>
    <p:sldId id="2463" r:id="rId49"/>
    <p:sldId id="2464" r:id="rId50"/>
    <p:sldId id="2466" r:id="rId51"/>
    <p:sldId id="478" r:id="rId52"/>
    <p:sldId id="2471" r:id="rId53"/>
    <p:sldId id="664" r:id="rId54"/>
    <p:sldId id="2458" r:id="rId55"/>
    <p:sldId id="696" r:id="rId56"/>
    <p:sldId id="505" r:id="rId57"/>
    <p:sldId id="582" r:id="rId58"/>
    <p:sldId id="570" r:id="rId59"/>
    <p:sldId id="708" r:id="rId60"/>
    <p:sldId id="500" r:id="rId61"/>
    <p:sldId id="502" r:id="rId62"/>
    <p:sldId id="504" r:id="rId63"/>
    <p:sldId id="579" r:id="rId64"/>
    <p:sldId id="574" r:id="rId65"/>
    <p:sldId id="583" r:id="rId66"/>
    <p:sldId id="469" r:id="rId67"/>
    <p:sldId id="580" r:id="rId68"/>
    <p:sldId id="577" r:id="rId69"/>
    <p:sldId id="586" r:id="rId70"/>
    <p:sldId id="587" r:id="rId71"/>
    <p:sldId id="744" r:id="rId72"/>
    <p:sldId id="585" r:id="rId73"/>
    <p:sldId id="484" r:id="rId74"/>
    <p:sldId id="667" r:id="rId75"/>
    <p:sldId id="2481" r:id="rId76"/>
    <p:sldId id="588" r:id="rId77"/>
    <p:sldId id="681" r:id="rId78"/>
    <p:sldId id="735" r:id="rId79"/>
    <p:sldId id="727" r:id="rId80"/>
    <p:sldId id="709" r:id="rId81"/>
    <p:sldId id="710" r:id="rId82"/>
    <p:sldId id="711" r:id="rId83"/>
    <p:sldId id="713" r:id="rId84"/>
    <p:sldId id="714" r:id="rId85"/>
    <p:sldId id="715" r:id="rId86"/>
    <p:sldId id="716" r:id="rId87"/>
    <p:sldId id="717" r:id="rId88"/>
    <p:sldId id="718" r:id="rId89"/>
    <p:sldId id="719" r:id="rId90"/>
    <p:sldId id="720" r:id="rId91"/>
    <p:sldId id="721" r:id="rId92"/>
    <p:sldId id="732" r:id="rId93"/>
    <p:sldId id="736" r:id="rId94"/>
    <p:sldId id="737" r:id="rId95"/>
    <p:sldId id="552" r:id="rId96"/>
    <p:sldId id="470" r:id="rId97"/>
    <p:sldId id="471" r:id="rId98"/>
    <p:sldId id="589" r:id="rId99"/>
    <p:sldId id="473" r:id="rId100"/>
    <p:sldId id="490" r:id="rId101"/>
    <p:sldId id="491" r:id="rId102"/>
    <p:sldId id="590" r:id="rId103"/>
    <p:sldId id="508" r:id="rId104"/>
    <p:sldId id="509" r:id="rId105"/>
    <p:sldId id="510" r:id="rId106"/>
    <p:sldId id="511" r:id="rId107"/>
    <p:sldId id="516" r:id="rId108"/>
    <p:sldId id="524" r:id="rId109"/>
    <p:sldId id="517" r:id="rId110"/>
    <p:sldId id="519" r:id="rId111"/>
    <p:sldId id="520" r:id="rId112"/>
    <p:sldId id="2468" r:id="rId113"/>
    <p:sldId id="523" r:id="rId114"/>
    <p:sldId id="672" r:id="rId115"/>
    <p:sldId id="564" r:id="rId116"/>
    <p:sldId id="565" r:id="rId117"/>
    <p:sldId id="566" r:id="rId118"/>
    <p:sldId id="567" r:id="rId119"/>
    <p:sldId id="642" r:id="rId120"/>
    <p:sldId id="738" r:id="rId121"/>
    <p:sldId id="568" r:id="rId122"/>
    <p:sldId id="522" r:id="rId123"/>
    <p:sldId id="2483" r:id="rId124"/>
    <p:sldId id="674" r:id="rId125"/>
    <p:sldId id="540" r:id="rId126"/>
    <p:sldId id="676" r:id="rId127"/>
    <p:sldId id="546" r:id="rId128"/>
    <p:sldId id="555" r:id="rId129"/>
    <p:sldId id="542" r:id="rId130"/>
    <p:sldId id="543" r:id="rId131"/>
    <p:sldId id="544" r:id="rId132"/>
    <p:sldId id="545" r:id="rId133"/>
    <p:sldId id="547" r:id="rId134"/>
    <p:sldId id="644" r:id="rId135"/>
    <p:sldId id="643" r:id="rId136"/>
    <p:sldId id="548" r:id="rId137"/>
    <p:sldId id="677" r:id="rId138"/>
    <p:sldId id="2353" r:id="rId139"/>
    <p:sldId id="2469" r:id="rId140"/>
    <p:sldId id="2443" r:id="rId141"/>
    <p:sldId id="2445" r:id="rId142"/>
    <p:sldId id="2447" r:id="rId143"/>
    <p:sldId id="2446" r:id="rId144"/>
    <p:sldId id="2448" r:id="rId145"/>
    <p:sldId id="2453" r:id="rId146"/>
    <p:sldId id="2454" r:id="rId147"/>
    <p:sldId id="2449" r:id="rId148"/>
    <p:sldId id="2452" r:id="rId149"/>
    <p:sldId id="2451" r:id="rId150"/>
    <p:sldId id="2450" r:id="rId151"/>
    <p:sldId id="2456" r:id="rId152"/>
    <p:sldId id="2455" r:id="rId153"/>
    <p:sldId id="2473" r:id="rId154"/>
    <p:sldId id="2470" r:id="rId155"/>
    <p:sldId id="697" r:id="rId156"/>
    <p:sldId id="647" r:id="rId157"/>
    <p:sldId id="707" r:id="rId158"/>
    <p:sldId id="703" r:id="rId159"/>
    <p:sldId id="704" r:id="rId160"/>
    <p:sldId id="2474" r:id="rId161"/>
    <p:sldId id="705" r:id="rId162"/>
    <p:sldId id="740" r:id="rId163"/>
    <p:sldId id="2475" r:id="rId164"/>
    <p:sldId id="712" r:id="rId165"/>
    <p:sldId id="645" r:id="rId16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2484"/>
            <p14:sldId id="415"/>
            <p14:sldId id="2480"/>
            <p14:sldId id="679"/>
            <p14:sldId id="682"/>
            <p14:sldId id="461"/>
            <p14:sldId id="661"/>
            <p14:sldId id="658"/>
            <p14:sldId id="609"/>
            <p14:sldId id="688"/>
            <p14:sldId id="689"/>
            <p14:sldId id="690"/>
          </p14:sldIdLst>
        </p14:section>
        <p14:section name="Untitled Section" id="{C153EA8A-D97B-4B12-885C-D2D2EF0A6114}">
          <p14:sldIdLst>
            <p14:sldId id="691"/>
            <p14:sldId id="692"/>
            <p14:sldId id="693"/>
            <p14:sldId id="694"/>
            <p14:sldId id="695"/>
            <p14:sldId id="2478"/>
            <p14:sldId id="741"/>
            <p14:sldId id="743"/>
            <p14:sldId id="2350"/>
            <p14:sldId id="742"/>
            <p14:sldId id="480"/>
            <p14:sldId id="2351"/>
            <p14:sldId id="466"/>
            <p14:sldId id="477"/>
            <p14:sldId id="475"/>
            <p14:sldId id="476"/>
            <p14:sldId id="619"/>
            <p14:sldId id="578"/>
            <p14:sldId id="593"/>
            <p14:sldId id="699"/>
            <p14:sldId id="700"/>
            <p14:sldId id="2472"/>
            <p14:sldId id="2482"/>
            <p14:sldId id="663"/>
            <p14:sldId id="2457"/>
            <p14:sldId id="2467"/>
            <p14:sldId id="665"/>
            <p14:sldId id="2465"/>
            <p14:sldId id="2459"/>
            <p14:sldId id="2460"/>
            <p14:sldId id="2461"/>
            <p14:sldId id="2462"/>
            <p14:sldId id="2463"/>
            <p14:sldId id="2464"/>
            <p14:sldId id="2466"/>
            <p14:sldId id="478"/>
            <p14:sldId id="2471"/>
            <p14:sldId id="664"/>
            <p14:sldId id="2458"/>
            <p14:sldId id="696"/>
            <p14:sldId id="505"/>
            <p14:sldId id="582"/>
            <p14:sldId id="570"/>
            <p14:sldId id="708"/>
            <p14:sldId id="500"/>
            <p14:sldId id="502"/>
            <p14:sldId id="504"/>
            <p14:sldId id="579"/>
            <p14:sldId id="574"/>
            <p14:sldId id="583"/>
            <p14:sldId id="469"/>
            <p14:sldId id="580"/>
            <p14:sldId id="577"/>
            <p14:sldId id="586"/>
            <p14:sldId id="587"/>
            <p14:sldId id="744"/>
            <p14:sldId id="585"/>
            <p14:sldId id="484"/>
            <p14:sldId id="667"/>
            <p14:sldId id="2481"/>
            <p14:sldId id="588"/>
            <p14:sldId id="681"/>
            <p14:sldId id="735"/>
            <p14:sldId id="727"/>
            <p14:sldId id="709"/>
            <p14:sldId id="710"/>
            <p14:sldId id="711"/>
            <p14:sldId id="713"/>
            <p14:sldId id="714"/>
            <p14:sldId id="715"/>
            <p14:sldId id="716"/>
            <p14:sldId id="717"/>
            <p14:sldId id="718"/>
            <p14:sldId id="719"/>
            <p14:sldId id="720"/>
            <p14:sldId id="721"/>
            <p14:sldId id="732"/>
            <p14:sldId id="736"/>
            <p14:sldId id="737"/>
            <p14:sldId id="552"/>
            <p14:sldId id="470"/>
            <p14:sldId id="471"/>
            <p14:sldId id="589"/>
            <p14:sldId id="473"/>
            <p14:sldId id="490"/>
            <p14:sldId id="491"/>
            <p14:sldId id="590"/>
            <p14:sldId id="508"/>
            <p14:sldId id="509"/>
            <p14:sldId id="510"/>
            <p14:sldId id="511"/>
            <p14:sldId id="516"/>
            <p14:sldId id="524"/>
            <p14:sldId id="517"/>
            <p14:sldId id="519"/>
            <p14:sldId id="520"/>
            <p14:sldId id="2468"/>
            <p14:sldId id="523"/>
            <p14:sldId id="672"/>
            <p14:sldId id="564"/>
            <p14:sldId id="565"/>
            <p14:sldId id="566"/>
            <p14:sldId id="567"/>
            <p14:sldId id="642"/>
            <p14:sldId id="738"/>
            <p14:sldId id="568"/>
            <p14:sldId id="522"/>
            <p14:sldId id="2483"/>
            <p14:sldId id="674"/>
            <p14:sldId id="540"/>
            <p14:sldId id="676"/>
            <p14:sldId id="546"/>
            <p14:sldId id="555"/>
            <p14:sldId id="542"/>
            <p14:sldId id="543"/>
            <p14:sldId id="544"/>
            <p14:sldId id="545"/>
            <p14:sldId id="547"/>
            <p14:sldId id="644"/>
            <p14:sldId id="643"/>
            <p14:sldId id="548"/>
            <p14:sldId id="677"/>
            <p14:sldId id="2353"/>
            <p14:sldId id="2469"/>
            <p14:sldId id="2443"/>
            <p14:sldId id="2445"/>
            <p14:sldId id="2447"/>
            <p14:sldId id="2446"/>
            <p14:sldId id="2448"/>
            <p14:sldId id="2453"/>
            <p14:sldId id="2454"/>
            <p14:sldId id="2449"/>
            <p14:sldId id="2452"/>
            <p14:sldId id="2451"/>
            <p14:sldId id="2450"/>
            <p14:sldId id="2456"/>
            <p14:sldId id="2455"/>
            <p14:sldId id="2473"/>
            <p14:sldId id="2470"/>
            <p14:sldId id="697"/>
            <p14:sldId id="647"/>
            <p14:sldId id="707"/>
            <p14:sldId id="703"/>
            <p14:sldId id="704"/>
            <p14:sldId id="2474"/>
            <p14:sldId id="705"/>
            <p14:sldId id="740"/>
            <p14:sldId id="2475"/>
            <p14:sldId id="712"/>
            <p14:sldId id="6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2FA9C1-D325-8A04-A481-867293E69F9A}" v="171" dt="2021-02-22T17:23:3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74105" autoAdjust="0"/>
  </p:normalViewPr>
  <p:slideViewPr>
    <p:cSldViewPr snapToGrid="0">
      <p:cViewPr varScale="1">
        <p:scale>
          <a:sx n="86" d="100"/>
          <a:sy n="86" d="100"/>
        </p:scale>
        <p:origin x="687" y="42"/>
      </p:cViewPr>
      <p:guideLst/>
    </p:cSldViewPr>
  </p:slideViewPr>
  <p:notesTextViewPr>
    <p:cViewPr>
      <p:scale>
        <a:sx n="3" d="2"/>
        <a:sy n="3" d="2"/>
      </p:scale>
      <p:origin x="0" y="0"/>
    </p:cViewPr>
  </p:notesTextViewPr>
  <p:sorterViewPr>
    <p:cViewPr>
      <p:scale>
        <a:sx n="102" d="100"/>
        <a:sy n="102" d="100"/>
      </p:scale>
      <p:origin x="0" y="-46728"/>
    </p:cViewPr>
  </p:sorterViewPr>
  <p:notesViewPr>
    <p:cSldViewPr snapToGrid="0">
      <p:cViewPr varScale="1">
        <p:scale>
          <a:sx n="84" d="100"/>
          <a:sy n="84" d="100"/>
        </p:scale>
        <p:origin x="2877" y="3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2/22/2021</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Version:November_2020</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docs.microsoft.com/en-us/dax/var-dax"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sqlbi.com/blog/marco/2011/03/08/difference-between-distinct-and-values-in-dax/"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xxlbi.com/blog/different-blanks-in-dax/" TargetMode="External"/><Relationship Id="rId2" Type="http://schemas.openxmlformats.org/officeDocument/2006/relationships/slide" Target="../slides/slide145.xml"/><Relationship Id="rId1" Type="http://schemas.openxmlformats.org/officeDocument/2006/relationships/notesMaster" Target="../notesMasters/notesMaster1.xml"/><Relationship Id="rId4" Type="http://schemas.openxmlformats.org/officeDocument/2006/relationships/hyperlink" Target="https://www.sqlbi.com/articles/blank-handling-in-dax/" TargetMode="Externa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sqlbi.com/blog/marco/2017/02/02/using-summarizecolumns-instead-of-summarize-in-dax-powerbi-ssas-tabular/" TargetMode="External"/><Relationship Id="rId2" Type="http://schemas.openxmlformats.org/officeDocument/2006/relationships/slide" Target="../slides/slide147.xml"/><Relationship Id="rId1" Type="http://schemas.openxmlformats.org/officeDocument/2006/relationships/notesMaster" Target="../notesMasters/notesMaster1.xml"/><Relationship Id="rId5" Type="http://schemas.openxmlformats.org/officeDocument/2006/relationships/hyperlink" Target="https://docs.microsoft.com/en-us/dax/summarizecolumns-function-dax" TargetMode="External"/><Relationship Id="rId4" Type="http://schemas.openxmlformats.org/officeDocument/2006/relationships/hyperlink" Target="https://dax.guide/summarizecolumns/" TargetMode="Externa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sqlbi.com/articles/best-practices-using-summarize-and-addcolumns/"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docs.microsoft.com/en-us/power-bi/desktop-performance-analyzer"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sdn.microsoft.com/en-us/library/dn393915.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bi/desktop-aggregation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Log</a:t>
            </a:r>
          </a:p>
          <a:p>
            <a:r>
              <a:rPr lang="en-US" sz="1200" kern="1200" dirty="0">
                <a:solidFill>
                  <a:schemeClr val="tx1"/>
                </a:solidFill>
                <a:effectLst/>
                <a:latin typeface="+mn-lt"/>
                <a:ea typeface="+mn-ea"/>
                <a:cs typeface="+mn-cs"/>
              </a:rPr>
              <a:t>June 2020</a:t>
            </a:r>
          </a:p>
          <a:p>
            <a:r>
              <a:rPr lang="en-US" sz="1200" kern="1200" dirty="0">
                <a:solidFill>
                  <a:schemeClr val="tx1"/>
                </a:solidFill>
                <a:effectLst/>
                <a:latin typeface="+mn-lt"/>
                <a:ea typeface="+mn-ea"/>
                <a:cs typeface="+mn-cs"/>
              </a:rPr>
              <a:t>	Labs changed </a:t>
            </a:r>
            <a:r>
              <a:rPr lang="en-US" sz="1200" kern="1200">
                <a:solidFill>
                  <a:schemeClr val="tx1"/>
                </a:solidFill>
                <a:effectLst/>
                <a:latin typeface="+mn-lt"/>
                <a:ea typeface="+mn-ea"/>
                <a:cs typeface="+mn-cs"/>
              </a:rPr>
              <a:t>and updated </a:t>
            </a:r>
          </a:p>
          <a:p>
            <a:r>
              <a:rPr lang="en-US" sz="1200" kern="1200" dirty="0">
                <a:solidFill>
                  <a:schemeClr val="tx1"/>
                </a:solidFill>
                <a:effectLst/>
                <a:latin typeface="+mn-lt"/>
                <a:ea typeface="+mn-ea"/>
                <a:cs typeface="+mn-cs"/>
              </a:rPr>
              <a:t>Nov 2019 </a:t>
            </a:r>
          </a:p>
          <a:p>
            <a:r>
              <a:rPr lang="en-US" sz="1200" kern="1200" dirty="0">
                <a:solidFill>
                  <a:schemeClr val="tx1"/>
                </a:solidFill>
                <a:effectLst/>
                <a:latin typeface="+mn-lt"/>
                <a:ea typeface="+mn-ea"/>
                <a:cs typeface="+mn-cs"/>
              </a:rPr>
              <a:t>	Links updated </a:t>
            </a:r>
          </a:p>
          <a:p>
            <a:r>
              <a:rPr lang="en-US" sz="1200" kern="1200" dirty="0">
                <a:solidFill>
                  <a:schemeClr val="tx1"/>
                </a:solidFill>
                <a:effectLst/>
                <a:latin typeface="+mn-lt"/>
                <a:ea typeface="+mn-ea"/>
                <a:cs typeface="+mn-cs"/>
              </a:rPr>
              <a:t>	System requirements updated </a:t>
            </a:r>
          </a:p>
          <a:p>
            <a:r>
              <a:rPr lang="en-US" sz="1200" kern="1200" dirty="0">
                <a:solidFill>
                  <a:schemeClr val="tx1"/>
                </a:solidFill>
                <a:effectLst/>
                <a:latin typeface="+mn-lt"/>
                <a:ea typeface="+mn-ea"/>
                <a:cs typeface="+mn-cs"/>
              </a:rPr>
              <a:t>	Added tips slides </a:t>
            </a:r>
          </a:p>
          <a:p>
            <a:r>
              <a:rPr lang="en-US" sz="1200" kern="1200" dirty="0">
                <a:solidFill>
                  <a:schemeClr val="tx1"/>
                </a:solidFill>
                <a:effectLst/>
                <a:latin typeface="+mn-lt"/>
                <a:ea typeface="+mn-ea"/>
                <a:cs typeface="+mn-cs"/>
              </a:rPr>
              <a:t>	Modeling capability updated </a:t>
            </a:r>
          </a:p>
          <a:p>
            <a:r>
              <a:rPr lang="en-US" sz="1200" kern="1200" dirty="0">
                <a:solidFill>
                  <a:schemeClr val="tx1"/>
                </a:solidFill>
                <a:effectLst/>
                <a:latin typeface="+mn-lt"/>
                <a:ea typeface="+mn-ea"/>
                <a:cs typeface="+mn-cs"/>
              </a:rPr>
              <a:t>March 2018</a:t>
            </a:r>
          </a:p>
          <a:p>
            <a:r>
              <a:rPr lang="en-US" sz="1200" kern="1200" baseline="0" dirty="0">
                <a:solidFill>
                  <a:schemeClr val="tx1"/>
                </a:solidFill>
                <a:effectLst/>
                <a:latin typeface="+mn-lt"/>
                <a:ea typeface="+mn-ea"/>
                <a:cs typeface="+mn-cs"/>
              </a:rPr>
              <a:t>	Added the Copyright</a:t>
            </a:r>
          </a:p>
          <a:p>
            <a:r>
              <a:rPr lang="en-US" sz="1200" kern="1200" baseline="0" dirty="0">
                <a:solidFill>
                  <a:schemeClr val="tx1"/>
                </a:solidFill>
                <a:effectLst/>
                <a:latin typeface="+mn-lt"/>
                <a:ea typeface="+mn-ea"/>
                <a:cs typeface="+mn-cs"/>
              </a:rPr>
              <a:t>	Add slide before summary about what happens if data does not have a connector</a:t>
            </a:r>
          </a:p>
          <a:p>
            <a:r>
              <a:rPr lang="en-US" sz="1200" kern="1200" baseline="0" dirty="0">
                <a:solidFill>
                  <a:schemeClr val="tx1"/>
                </a:solidFill>
                <a:effectLst/>
                <a:latin typeface="+mn-lt"/>
                <a:ea typeface="+mn-ea"/>
                <a:cs typeface="+mn-cs"/>
              </a:rPr>
              <a:t>	Added data type of Zip in Customer</a:t>
            </a:r>
          </a:p>
          <a:p>
            <a:r>
              <a:rPr lang="en-US" sz="1200" kern="1200" baseline="0" dirty="0">
                <a:solidFill>
                  <a:schemeClr val="tx1"/>
                </a:solidFill>
                <a:effectLst/>
                <a:latin typeface="+mn-lt"/>
                <a:ea typeface="+mn-ea"/>
                <a:cs typeface="+mn-cs"/>
              </a:rPr>
              <a:t>	after data model def, add decision tree to determine which connection mode to make</a:t>
            </a:r>
          </a:p>
          <a:p>
            <a:r>
              <a:rPr lang="en-US" sz="1200" kern="1200" baseline="0" dirty="0">
                <a:solidFill>
                  <a:schemeClr val="tx1"/>
                </a:solidFill>
                <a:effectLst/>
                <a:latin typeface="+mn-lt"/>
                <a:ea typeface="+mn-ea"/>
                <a:cs typeface="+mn-cs"/>
              </a:rPr>
              <a:t>	Added slide and class discussion on how to break up a denormalized file</a:t>
            </a:r>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
        <p:nvSpPr>
          <p:cNvPr id="5" name="Footer Placeholder 4">
            <a:extLst>
              <a:ext uri="{FF2B5EF4-FFF2-40B4-BE49-F238E27FC236}">
                <a16:creationId xmlns:a16="http://schemas.microsoft.com/office/drawing/2014/main" id="{7215B43F-9D3D-4C3B-AB25-D7FC9FBFCDEB}"/>
              </a:ext>
            </a:extLst>
          </p:cNvPr>
          <p:cNvSpPr>
            <a:spLocks noGrp="1"/>
          </p:cNvSpPr>
          <p:nvPr>
            <p:ph type="ftr" sz="quarter" idx="11"/>
          </p:nvPr>
        </p:nvSpPr>
        <p:spPr/>
        <p:txBody>
          <a:bodyPr/>
          <a:lstStyle/>
          <a:p>
            <a:r>
              <a:rPr lang="en-US" dirty="0"/>
              <a:t>© 2019 Microsoft. All rights reserved.</a:t>
            </a:r>
          </a:p>
        </p:txBody>
      </p:sp>
    </p:spTree>
    <p:extLst>
      <p:ext uri="{BB962C8B-B14F-4D97-AF65-F5344CB8AC3E}">
        <p14:creationId xmlns:p14="http://schemas.microsoft.com/office/powerpoint/2010/main" val="267708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sz="1200" dirty="0">
              <a:ln w="0"/>
            </a:endParaRPr>
          </a:p>
          <a:p>
            <a:r>
              <a:rPr lang="en-US" sz="1200" dirty="0">
                <a:ln w="0"/>
              </a:rPr>
              <a:t>Ask about Fact tables </a:t>
            </a:r>
          </a:p>
          <a:p>
            <a:r>
              <a:rPr lang="en-US" sz="1200" dirty="0">
                <a:ln w="0"/>
              </a:rPr>
              <a:t>Mention Kimball </a:t>
            </a:r>
          </a:p>
          <a:p>
            <a:r>
              <a:rPr lang="en-US" sz="1200" dirty="0">
                <a:ln w="0"/>
              </a:rPr>
              <a:t>Measures to improve the scale overall </a:t>
            </a:r>
          </a:p>
          <a:p>
            <a:endParaRPr lang="en-US" sz="1200" dirty="0">
              <a:ln w="0"/>
            </a:endParaRP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 going to the data model and updating the relationship from Single to Both (or back)</a:t>
            </a:r>
          </a:p>
          <a:p>
            <a:r>
              <a:rPr lang="en-US" baseline="0" dirty="0"/>
              <a:t>Toggle between this and the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Uni-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Barbara’ Blog on the many to many using key words (also note there is a custom Key Word text filter)</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Demo (already shown in previous demos)</a:t>
            </a:r>
            <a:endParaRPr lang="en-US" b="1" baseline="0" dirty="0"/>
          </a:p>
        </p:txBody>
      </p:sp>
    </p:spTree>
    <p:extLst>
      <p:ext uri="{BB962C8B-B14F-4D97-AF65-F5344CB8AC3E}">
        <p14:creationId xmlns:p14="http://schemas.microsoft.com/office/powerpoint/2010/main" val="17663930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Demo</a:t>
            </a:r>
          </a:p>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DISTINCT is more expensive as well</a:t>
            </a:r>
          </a:p>
          <a:p>
            <a:endParaRPr lang="en-US" baseline="0" dirty="0"/>
          </a:p>
          <a:p>
            <a:r>
              <a:rPr lang="en-US" baseline="0" dirty="0"/>
              <a:t>Blank vs a mismatch – If your model has Fact rows which do not match with dimensions, this is a mismatch – not a true blank.</a:t>
            </a:r>
          </a:p>
          <a:p>
            <a:endParaRPr lang="en-US" baseline="0" dirty="0"/>
          </a:p>
          <a:p>
            <a:r>
              <a:rPr lang="en-US" baseline="0" dirty="0"/>
              <a:t>HASONEVALUE: R</a:t>
            </a:r>
            <a:r>
              <a:rPr lang="en-US" sz="1200" b="0" i="0" kern="1200" dirty="0">
                <a:solidFill>
                  <a:schemeClr val="tx1"/>
                </a:solidFill>
                <a:effectLst/>
                <a:latin typeface="+mn-lt"/>
                <a:ea typeface="+mn-ea"/>
                <a:cs typeface="+mn-cs"/>
              </a:rPr>
              <a:t>eturns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function HASONEVALUE Returns TRUE when the context for </a:t>
            </a:r>
            <a:r>
              <a:rPr lang="en-US" sz="1200" b="0" i="0"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FALSE.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a:p>
            <a:endParaRPr lang="en-US" baseline="0" dirty="0"/>
          </a:p>
          <a:p>
            <a:r>
              <a:rPr lang="en-US" baseline="0" dirty="0"/>
              <a:t>HASONEVALUE: </a:t>
            </a:r>
            <a:r>
              <a:rPr lang="en-US" sz="1200" b="0" i="0" kern="1200" dirty="0" err="1">
                <a:solidFill>
                  <a:schemeClr val="tx1"/>
                </a:solidFill>
                <a:effectLst/>
                <a:latin typeface="+mn-lt"/>
                <a:ea typeface="+mn-ea"/>
                <a:cs typeface="+mn-cs"/>
              </a:rPr>
              <a:t>eturns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a:p>
            <a:r>
              <a:rPr lang="en-US" baseline="0" dirty="0"/>
              <a:t>*************</a:t>
            </a:r>
          </a:p>
          <a:p>
            <a:r>
              <a:rPr lang="en-US" baseline="0" dirty="0"/>
              <a:t>To use when a customer wants to return different value depends on the result for example sum above 2. </a:t>
            </a:r>
          </a:p>
          <a:p>
            <a:endParaRPr lang="en-US" baseline="0" dirty="0"/>
          </a:p>
          <a:p>
            <a:endParaRPr lang="en-US" baseline="0" dirty="0"/>
          </a:p>
        </p:txBody>
      </p:sp>
    </p:spTree>
    <p:extLst>
      <p:ext uri="{BB962C8B-B14F-4D97-AF65-F5344CB8AC3E}">
        <p14:creationId xmlns:p14="http://schemas.microsoft.com/office/powerpoint/2010/main" val="228077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p>
          <a:p>
            <a:endParaRPr lang="en-US" baseline="0" dirty="0"/>
          </a:p>
          <a:p>
            <a:r>
              <a:rPr lang="en-US" baseline="0" dirty="0"/>
              <a:t>******************</a:t>
            </a:r>
          </a:p>
          <a:p>
            <a:r>
              <a:rPr lang="en-US" baseline="0" dirty="0"/>
              <a:t>The region filter that should be created takes all the condition and applies calculate expression </a:t>
            </a:r>
          </a:p>
          <a:p>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a:p>
            <a:endParaRPr lang="en-US" dirty="0"/>
          </a:p>
          <a:p>
            <a:endParaRPr lang="en-US" dirty="0"/>
          </a:p>
        </p:txBody>
      </p:sp>
    </p:spTree>
    <p:extLst>
      <p:ext uri="{BB962C8B-B14F-4D97-AF65-F5344CB8AC3E}">
        <p14:creationId xmlns:p14="http://schemas.microsoft.com/office/powerpoint/2010/main" val="27652098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baseline="0" dirty="0"/>
          </a:p>
          <a:p>
            <a:r>
              <a:rPr lang="en-US" baseline="0" dirty="0"/>
              <a:t>Gets the value of the unit cost in the table has to do the multiplication for each row </a:t>
            </a:r>
          </a:p>
          <a:p>
            <a:r>
              <a:rPr lang="en-US" baseline="0" dirty="0"/>
              <a:t>It gets the value of cogs essentially </a:t>
            </a:r>
          </a:p>
          <a:p>
            <a:r>
              <a:rPr lang="en-US" baseline="0" dirty="0"/>
              <a:t>Calculated column needs space, this why create the SUMX instead </a:t>
            </a:r>
          </a:p>
          <a:p>
            <a:endParaRPr lang="en-US" baseline="0" dirty="0"/>
          </a:p>
        </p:txBody>
      </p:sp>
    </p:spTree>
    <p:extLst>
      <p:ext uri="{BB962C8B-B14F-4D97-AF65-F5344CB8AC3E}">
        <p14:creationId xmlns:p14="http://schemas.microsoft.com/office/powerpoint/2010/main" val="2364491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operates on specific column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Pre-class.pbix”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r>
              <a:rPr lang="en-US" baseline="0" dirty="0"/>
              <a:t>Create a column = SUM(</a:t>
            </a:r>
            <a:r>
              <a:rPr lang="en-US" b="0" dirty="0">
                <a:solidFill>
                  <a:schemeClr val="tx1">
                    <a:lumMod val="60000"/>
                    <a:lumOff val="40000"/>
                  </a:schemeClr>
                </a:solidFill>
              </a:rPr>
              <a:t>Sales[Sales Amount]) – This will show total sales for the entire data model not taking the row context into account.</a:t>
            </a:r>
            <a:endParaRPr lang="en-US" b="0" baseline="0" dirty="0"/>
          </a:p>
          <a:p>
            <a:r>
              <a:rPr lang="en-US" baseline="0" dirty="0"/>
              <a:t>Show the first Calculated Column, the SUMX and RELATEDTABLE functions transfer row context to filter context.</a:t>
            </a:r>
            <a:endParaRPr lang="en-US" dirty="0"/>
          </a:p>
          <a:p>
            <a:r>
              <a:rPr lang="en-US" dirty="0"/>
              <a:t>In the second formula wrapping the SUM in a CALCULATE does the same thing.</a:t>
            </a:r>
          </a:p>
        </p:txBody>
      </p:sp>
    </p:spTree>
    <p:extLst>
      <p:ext uri="{BB962C8B-B14F-4D97-AF65-F5344CB8AC3E}">
        <p14:creationId xmlns:p14="http://schemas.microsoft.com/office/powerpoint/2010/main" val="38760898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advanced users who have completed the lab during the time remaining: </a:t>
            </a:r>
          </a:p>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24777387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p:txBody>
          <a:bodyPr/>
          <a:lstStyle/>
          <a:p>
            <a:r>
              <a:rPr lang="en-US" dirty="0"/>
              <a:t>Flat or denormalized schema for the data model </a:t>
            </a:r>
          </a:p>
          <a:p>
            <a:r>
              <a:rPr lang="en-US" dirty="0"/>
              <a:t>Ask if anyone knows audience engagement </a:t>
            </a:r>
          </a:p>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Which has the better result? Given the option use calculate, same results and performance </a:t>
            </a:r>
          </a:p>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a:t>MoM – Month over Month</a:t>
            </a:r>
          </a:p>
          <a:p>
            <a:endParaRPr lang="en-US" baseline="0" dirty="0"/>
          </a:p>
          <a:p>
            <a:r>
              <a:rPr lang="en-US" baseline="0" dirty="0"/>
              <a:t>*****************</a:t>
            </a:r>
          </a:p>
          <a:p>
            <a:r>
              <a:rPr lang="en-US" baseline="0" dirty="0"/>
              <a:t>Best practice – if there is division use Divide </a:t>
            </a:r>
          </a:p>
          <a:p>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p>
          <a:p>
            <a:endParaRPr lang="en-US" baseline="0" dirty="0"/>
          </a:p>
          <a:p>
            <a:r>
              <a:rPr lang="en-US" baseline="0" dirty="0"/>
              <a:t>***************</a:t>
            </a:r>
          </a:p>
          <a:p>
            <a:r>
              <a:rPr lang="en-US" baseline="0" dirty="0"/>
              <a:t>Add more steps to calculate and how it adds up to this result </a:t>
            </a:r>
            <a:endParaRPr lang="en-US" dirty="0"/>
          </a:p>
        </p:txBody>
      </p:sp>
    </p:spTree>
    <p:extLst>
      <p:ext uri="{BB962C8B-B14F-4D97-AF65-F5344CB8AC3E}">
        <p14:creationId xmlns:p14="http://schemas.microsoft.com/office/powerpoint/2010/main" val="17188453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0885429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79681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6180890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using a variable, you can get the same outcome, but in a more readable way. In addition, the result of the expression is stored in the variable upon declaration. It doesn’t have to be recalculated each time it is used, as it would without using a variable. This can improve the measure’s performance.</a:t>
            </a:r>
          </a:p>
          <a:p>
            <a:endParaRPr lang="en-US" sz="1200" b="0" i="0" kern="1200" baseline="0" dirty="0">
              <a:solidFill>
                <a:schemeClr val="tx1"/>
              </a:solidFill>
              <a:effectLst/>
              <a:latin typeface="+mn-lt"/>
              <a:ea typeface="+mn-ea"/>
              <a:cs typeface="+mn-cs"/>
            </a:endParaRPr>
          </a:p>
          <a:p>
            <a:r>
              <a:rPr lang="en-US" dirty="0">
                <a:hlinkClick r:id="rId3"/>
              </a:rPr>
              <a:t>https://docs.microsoft.com/en-us/dax/var-dax</a:t>
            </a:r>
            <a:endParaRPr lang="en-US" baseline="0" dirty="0"/>
          </a:p>
        </p:txBody>
      </p:sp>
    </p:spTree>
    <p:extLst>
      <p:ext uri="{BB962C8B-B14F-4D97-AF65-F5344CB8AC3E}">
        <p14:creationId xmlns:p14="http://schemas.microsoft.com/office/powerpoint/2010/main" val="415040918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Emphasizing what is covered in Slide 66</a:t>
            </a:r>
          </a:p>
        </p:txBody>
      </p:sp>
    </p:spTree>
    <p:extLst>
      <p:ext uri="{BB962C8B-B14F-4D97-AF65-F5344CB8AC3E}">
        <p14:creationId xmlns:p14="http://schemas.microsoft.com/office/powerpoint/2010/main" val="2700845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covered in Slide 133, 134 </a:t>
            </a:r>
            <a:r>
              <a:rPr lang="en-US" baseline="0"/>
              <a:t>and 135 </a:t>
            </a:r>
            <a:r>
              <a:rPr lang="en-US" baseline="0" dirty="0"/>
              <a:t>this is a combination of using variables, using DIVIDE function and creating efficient measures where blanks are filtered out improving query efficiency</a:t>
            </a:r>
          </a:p>
        </p:txBody>
      </p:sp>
    </p:spTree>
    <p:extLst>
      <p:ext uri="{BB962C8B-B14F-4D97-AF65-F5344CB8AC3E}">
        <p14:creationId xmlns:p14="http://schemas.microsoft.com/office/powerpoint/2010/main" val="214674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If </a:t>
            </a:r>
            <a:r>
              <a:rPr lang="en-US" baseline="0" dirty="0" err="1"/>
              <a:t>denormalize</a:t>
            </a:r>
            <a:r>
              <a:rPr lang="en-US" baseline="0" dirty="0"/>
              <a:t> everything than it is a problem computing time will be very long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Update the slides – for the specific product, review the slide </a:t>
            </a:r>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Typically data modelers convert blanks to zeros:</a:t>
            </a:r>
          </a:p>
          <a:p>
            <a:r>
              <a:rPr lang="en-US" baseline="0" dirty="0"/>
              <a:t>	While loading data in Power Query</a:t>
            </a:r>
          </a:p>
          <a:p>
            <a:r>
              <a:rPr lang="en-US" baseline="0" dirty="0"/>
              <a:t>	In Measures to display 0 instead of blanks slowing down the measure</a:t>
            </a:r>
          </a:p>
        </p:txBody>
      </p:sp>
    </p:spTree>
    <p:extLst>
      <p:ext uri="{BB962C8B-B14F-4D97-AF65-F5344CB8AC3E}">
        <p14:creationId xmlns:p14="http://schemas.microsoft.com/office/powerpoint/2010/main" val="1309619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SELECTEDVALUE AND HASONEVALUE is discussed in slide 107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p:txBody>
      </p:sp>
    </p:spTree>
    <p:extLst>
      <p:ext uri="{BB962C8B-B14F-4D97-AF65-F5344CB8AC3E}">
        <p14:creationId xmlns:p14="http://schemas.microsoft.com/office/powerpoint/2010/main" val="42879136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follow up to slide 139. </a:t>
            </a:r>
          </a:p>
          <a:p>
            <a:r>
              <a:rPr lang="en-US" baseline="0" dirty="0"/>
              <a:t>Typically HASONEVALUE and VALUES are used together. Instead you can use SELECTEDVALUE </a:t>
            </a:r>
          </a:p>
        </p:txBody>
      </p:sp>
    </p:spTree>
    <p:extLst>
      <p:ext uri="{BB962C8B-B14F-4D97-AF65-F5344CB8AC3E}">
        <p14:creationId xmlns:p14="http://schemas.microsoft.com/office/powerpoint/2010/main" val="32361791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Blank() is covered in Slide 106</a:t>
            </a:r>
          </a:p>
          <a:p>
            <a:r>
              <a:rPr lang="en-US" baseline="0" dirty="0"/>
              <a:t>Values() is covered in Slide 107</a:t>
            </a:r>
          </a:p>
          <a:p>
            <a:r>
              <a:rPr lang="en-US" dirty="0">
                <a:hlinkClick r:id="rId3"/>
              </a:rPr>
              <a:t>https://www.sqlbi.com/blog/marco/2011/03/08/difference-between-distinct-and-values-in-dax/</a:t>
            </a:r>
            <a:endParaRPr lang="en-US" baseline="0" dirty="0"/>
          </a:p>
        </p:txBody>
      </p:sp>
    </p:spTree>
    <p:extLst>
      <p:ext uri="{BB962C8B-B14F-4D97-AF65-F5344CB8AC3E}">
        <p14:creationId xmlns:p14="http://schemas.microsoft.com/office/powerpoint/2010/main" val="7996289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Usage example</a:t>
            </a:r>
          </a:p>
          <a:p>
            <a:r>
              <a:rPr lang="en-US" sz="1200" b="0" i="0" kern="1200" dirty="0">
                <a:solidFill>
                  <a:schemeClr val="tx1"/>
                </a:solidFill>
                <a:effectLst/>
                <a:latin typeface="+mn-lt"/>
                <a:ea typeface="+mn-ea"/>
                <a:cs typeface="+mn-cs"/>
              </a:rPr>
              <a:t>Measure= IFERROR([Measure 1] / [Measure 2], 0, [Measure 1] / [Measure 2])</a:t>
            </a:r>
          </a:p>
          <a:p>
            <a:r>
              <a:rPr lang="en-US" sz="1200" b="0" i="0" kern="1200" dirty="0">
                <a:solidFill>
                  <a:schemeClr val="tx1"/>
                </a:solidFill>
                <a:effectLst/>
                <a:latin typeface="+mn-lt"/>
                <a:ea typeface="+mn-ea"/>
                <a:cs typeface="+mn-cs"/>
              </a:rPr>
              <a:t>Or in a calculate column:</a:t>
            </a:r>
          </a:p>
          <a:p>
            <a:r>
              <a:rPr lang="en-US" sz="1200" b="0" i="0" kern="1200" dirty="0">
                <a:solidFill>
                  <a:schemeClr val="tx1"/>
                </a:solidFill>
                <a:effectLst/>
                <a:latin typeface="+mn-lt"/>
                <a:ea typeface="+mn-ea"/>
                <a:cs typeface="+mn-cs"/>
              </a:rPr>
              <a:t>=IFERROR(SEARCH(“RP*”,</a:t>
            </a:r>
            <a:r>
              <a:rPr lang="en-US" sz="1200" b="0" i="0" kern="1200" dirty="0" err="1">
                <a:solidFill>
                  <a:schemeClr val="tx1"/>
                </a:solidFill>
                <a:effectLst/>
                <a:latin typeface="+mn-lt"/>
                <a:ea typeface="+mn-ea"/>
                <a:cs typeface="+mn-cs"/>
              </a:rPr>
              <a:t>DimProduct</a:t>
            </a:r>
            <a:r>
              <a:rPr lang="en-US" sz="1200" b="0" i="0" kern="1200" dirty="0">
                <a:solidFill>
                  <a:schemeClr val="tx1"/>
                </a:solidFill>
                <a:effectLst/>
                <a:latin typeface="+mn-lt"/>
                <a:ea typeface="+mn-ea"/>
                <a:cs typeface="+mn-cs"/>
              </a:rPr>
              <a:t>[Product]),-1)</a:t>
            </a:r>
          </a:p>
          <a:p>
            <a:endParaRPr lang="en-US" baseline="0" dirty="0"/>
          </a:p>
          <a:p>
            <a:r>
              <a:rPr lang="en-US" baseline="0" dirty="0"/>
              <a:t>If DAX measure has multiple steps and there is a check for error. E.g. If there is an error do X else do Y. Logically this is correct but slows down the measure</a:t>
            </a:r>
          </a:p>
        </p:txBody>
      </p:sp>
    </p:spTree>
    <p:extLst>
      <p:ext uri="{BB962C8B-B14F-4D97-AF65-F5344CB8AC3E}">
        <p14:creationId xmlns:p14="http://schemas.microsoft.com/office/powerpoint/2010/main" val="33087624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https://xxlbi.com/blog/different-blanks-in-dax/</a:t>
            </a:r>
            <a:endParaRPr lang="en-US" dirty="0"/>
          </a:p>
          <a:p>
            <a:r>
              <a:rPr lang="en-US" dirty="0">
                <a:hlinkClick r:id="rId4"/>
              </a:rPr>
              <a:t>https://www.sqlbi.com/articles/blank-handling-in-dax/</a:t>
            </a:r>
            <a:endParaRPr lang="en-US" baseline="0" dirty="0"/>
          </a:p>
        </p:txBody>
      </p:sp>
    </p:spTree>
    <p:extLst>
      <p:ext uri="{BB962C8B-B14F-4D97-AF65-F5344CB8AC3E}">
        <p14:creationId xmlns:p14="http://schemas.microsoft.com/office/powerpoint/2010/main" val="35789297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Slide 81-83</a:t>
            </a:r>
          </a:p>
          <a:p>
            <a:endParaRPr lang="en-US" baseline="0" dirty="0"/>
          </a:p>
        </p:txBody>
      </p:sp>
    </p:spTree>
    <p:extLst>
      <p:ext uri="{BB962C8B-B14F-4D97-AF65-F5344CB8AC3E}">
        <p14:creationId xmlns:p14="http://schemas.microsoft.com/office/powerpoint/2010/main" val="37191538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https://www.sqlbi.com/blog/marco/2020/02/02/using-summarizecolumns-instead-of-summarize-in-dax-powerbi-ssas-tabular/</a:t>
            </a:r>
            <a:endParaRPr lang="en-US" dirty="0"/>
          </a:p>
          <a:p>
            <a:r>
              <a:rPr lang="en-US" dirty="0">
                <a:hlinkClick r:id="rId4"/>
              </a:rPr>
              <a:t>https://dax.guide/summarizecolumns/</a:t>
            </a:r>
            <a:endParaRPr lang="en-US" dirty="0"/>
          </a:p>
          <a:p>
            <a:r>
              <a:rPr lang="en-US" dirty="0">
                <a:hlinkClick r:id="rId5"/>
              </a:rPr>
              <a:t>https://docs.microsoft.com/en-us/dax/summarizecolumns-function-dax</a:t>
            </a:r>
            <a:endParaRPr lang="en-US" dirty="0"/>
          </a:p>
          <a:p>
            <a:endParaRPr lang="en-US" baseline="0" dirty="0"/>
          </a:p>
          <a:p>
            <a:r>
              <a:rPr lang="en-US" baseline="0" dirty="0" err="1"/>
              <a:t>SummarizeExample</a:t>
            </a:r>
            <a:r>
              <a:rPr lang="en-US" baseline="0" dirty="0"/>
              <a:t> =</a:t>
            </a:r>
          </a:p>
          <a:p>
            <a:r>
              <a:rPr lang="en-US" baseline="0" dirty="0"/>
              <a:t>SUMMARIZECOLUMNS (</a:t>
            </a:r>
          </a:p>
          <a:p>
            <a:r>
              <a:rPr lang="en-US" baseline="0" dirty="0"/>
              <a:t>    </a:t>
            </a:r>
            <a:r>
              <a:rPr lang="en-US" baseline="0" dirty="0" err="1"/>
              <a:t>DateDim</a:t>
            </a:r>
            <a:r>
              <a:rPr lang="en-US" baseline="0" dirty="0"/>
              <a:t>[Year],</a:t>
            </a:r>
          </a:p>
          <a:p>
            <a:r>
              <a:rPr lang="en-US" baseline="0" dirty="0"/>
              <a:t>    </a:t>
            </a:r>
            <a:r>
              <a:rPr lang="en-US" baseline="0" dirty="0" err="1"/>
              <a:t>ProductDim</a:t>
            </a:r>
            <a:r>
              <a:rPr lang="en-US" baseline="0" dirty="0"/>
              <a:t>[Price Band],</a:t>
            </a:r>
          </a:p>
          <a:p>
            <a:r>
              <a:rPr lang="en-US" baseline="0" dirty="0"/>
              <a:t>    "Sales Amount", SUMX ( Sales, Sales[Units] * RELATED ( </a:t>
            </a:r>
            <a:r>
              <a:rPr lang="en-US" baseline="0" dirty="0" err="1"/>
              <a:t>ProductDim</a:t>
            </a:r>
            <a:r>
              <a:rPr lang="en-US" baseline="0" dirty="0"/>
              <a:t>[Unit Cost] ) )</a:t>
            </a:r>
          </a:p>
          <a:p>
            <a:r>
              <a:rPr lang="en-US" baseline="0" dirty="0"/>
              <a:t>)</a:t>
            </a:r>
          </a:p>
          <a:p>
            <a:endParaRPr lang="en-US" baseline="0" dirty="0"/>
          </a:p>
          <a:p>
            <a:r>
              <a:rPr lang="en-US" baseline="0" dirty="0"/>
              <a:t>*********************************</a:t>
            </a:r>
          </a:p>
          <a:p>
            <a:r>
              <a:rPr lang="en-US" baseline="0" dirty="0"/>
              <a:t>Even when only </a:t>
            </a:r>
            <a:r>
              <a:rPr lang="en-US" baseline="0" dirty="0" err="1"/>
              <a:t>powerview</a:t>
            </a:r>
            <a:r>
              <a:rPr lang="en-US" baseline="0" dirty="0"/>
              <a:t> was available it was using the </a:t>
            </a:r>
            <a:r>
              <a:rPr lang="en-US" baseline="0" dirty="0" err="1"/>
              <a:t>summarizecolumns</a:t>
            </a:r>
            <a:r>
              <a:rPr lang="en-US" baseline="0" dirty="0"/>
              <a:t>. It is more optimized than the Summarize(). This is a great performance improvement. </a:t>
            </a:r>
          </a:p>
          <a:p>
            <a:r>
              <a:rPr lang="en-US" baseline="0" dirty="0"/>
              <a:t>Look at the new functions that come up and see which performance enhancements needed. </a:t>
            </a:r>
          </a:p>
          <a:p>
            <a:endParaRPr lang="en-US" baseline="0" dirty="0"/>
          </a:p>
          <a:p>
            <a:endParaRPr lang="en-US" baseline="0" dirty="0"/>
          </a:p>
        </p:txBody>
      </p:sp>
    </p:spTree>
    <p:extLst>
      <p:ext uri="{BB962C8B-B14F-4D97-AF65-F5344CB8AC3E}">
        <p14:creationId xmlns:p14="http://schemas.microsoft.com/office/powerpoint/2010/main" val="23052912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https://www.sqlbi.com/articles/best-practices-using-summarize-and-addcolumns/</a:t>
            </a:r>
            <a:endParaRPr lang="en-US" baseline="0" dirty="0"/>
          </a:p>
        </p:txBody>
      </p:sp>
    </p:spTree>
    <p:extLst>
      <p:ext uri="{BB962C8B-B14F-4D97-AF65-F5344CB8AC3E}">
        <p14:creationId xmlns:p14="http://schemas.microsoft.com/office/powerpoint/2010/main" val="18235337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String manipulation example: To deal with data not in the right format. E.g. Usernames, getting a substring (remove @</a:t>
            </a:r>
            <a:r>
              <a:rPr lang="en-US" baseline="0" dirty="0" err="1"/>
              <a:t>emailaddress</a:t>
            </a:r>
            <a:r>
              <a:rPr lang="en-US" baseline="0" dirty="0"/>
              <a:t>) to use in a measure. This reduces measure performance</a:t>
            </a:r>
          </a:p>
          <a:p>
            <a:r>
              <a:rPr lang="en-US" baseline="0" dirty="0"/>
              <a:t>We have used string manipulation to create header (</a:t>
            </a:r>
            <a:r>
              <a:rPr lang="en-US" baseline="0" dirty="0" err="1"/>
              <a:t>SelectedValue</a:t>
            </a:r>
            <a:r>
              <a:rPr lang="en-US" baseline="0" dirty="0"/>
              <a:t> page in report). This is ok, because it’s a simple measure. But if you dealing with large volume of data, reduces performance. Be careful where you use it.</a:t>
            </a:r>
          </a:p>
          <a:p>
            <a:endParaRPr lang="en-US" baseline="0" dirty="0"/>
          </a:p>
          <a:p>
            <a:endParaRPr lang="en-US" baseline="0" dirty="0"/>
          </a:p>
          <a:p>
            <a:r>
              <a:rPr lang="en-US" baseline="0" dirty="0"/>
              <a:t>*******************</a:t>
            </a:r>
          </a:p>
          <a:p>
            <a:r>
              <a:rPr lang="en-US" baseline="0" dirty="0"/>
              <a:t>Example of taking a measure value and show if it is increasing or decreasing </a:t>
            </a:r>
          </a:p>
          <a:p>
            <a:endParaRPr lang="en-US" baseline="0" dirty="0"/>
          </a:p>
        </p:txBody>
      </p:sp>
    </p:spTree>
    <p:extLst>
      <p:ext uri="{BB962C8B-B14F-4D97-AF65-F5344CB8AC3E}">
        <p14:creationId xmlns:p14="http://schemas.microsoft.com/office/powerpoint/2010/main" val="189915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https://docs.microsoft.com/en-us/power-bi/desktop-performance-analyzer</a:t>
            </a:r>
            <a:endParaRPr lang="en-US" baseline="0" dirty="0"/>
          </a:p>
        </p:txBody>
      </p:sp>
    </p:spTree>
    <p:extLst>
      <p:ext uri="{BB962C8B-B14F-4D97-AF65-F5344CB8AC3E}">
        <p14:creationId xmlns:p14="http://schemas.microsoft.com/office/powerpoint/2010/main" val="17891555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388209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315215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248820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5313686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8600" indent="-228600">
              <a:buAutoNum type="arabicParenR"/>
            </a:pPr>
            <a:r>
              <a:rPr lang="en-US" baseline="0" dirty="0"/>
              <a:t>Nesting the row Context with an iterator</a:t>
            </a:r>
          </a:p>
          <a:p>
            <a:pPr marL="228600" indent="-228600">
              <a:buAutoNum type="arabicParenR"/>
            </a:pPr>
            <a:r>
              <a:rPr lang="en-US" baseline="0" dirty="0"/>
              <a:t>Avoiding the EARLIER syntax</a:t>
            </a:r>
          </a:p>
          <a:p>
            <a:pPr marL="228600" indent="-228600">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a:p>
            <a:endParaRPr lang="en-US" sz="1200" dirty="0">
              <a:ln w="0"/>
            </a:endParaRPr>
          </a:p>
          <a:p>
            <a:r>
              <a:rPr lang="en-US" sz="1200" dirty="0">
                <a:ln w="0"/>
              </a:rPr>
              <a:t>Emphasize that if the month id is unique a join can happen </a:t>
            </a:r>
          </a:p>
          <a:p>
            <a:endParaRPr lang="en-US" sz="1200" dirty="0">
              <a:ln w="0"/>
            </a:endParaRPr>
          </a:p>
        </p:txBody>
      </p:sp>
    </p:spTree>
    <p:extLst>
      <p:ext uri="{BB962C8B-B14F-4D97-AF65-F5344CB8AC3E}">
        <p14:creationId xmlns:p14="http://schemas.microsoft.com/office/powerpoint/2010/main" val="343669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a:t>
            </a:r>
            <a:r>
              <a:rPr lang="en-US" dirty="0" err="1"/>
              <a:t>powerbi</a:t>
            </a:r>
            <a:r>
              <a:rPr lang="en-US" dirty="0"/>
              <a:t> desktop tool </a:t>
            </a:r>
          </a:p>
          <a:p>
            <a:r>
              <a:rPr lang="en-US" dirty="0"/>
              <a:t>10 -15 minutes to explain </a:t>
            </a:r>
          </a:p>
          <a:p>
            <a:endParaRPr lang="en-US" dirty="0"/>
          </a:p>
        </p:txBody>
      </p:sp>
    </p:spTree>
    <p:extLst>
      <p:ext uri="{BB962C8B-B14F-4D97-AF65-F5344CB8AC3E}">
        <p14:creationId xmlns:p14="http://schemas.microsoft.com/office/powerpoint/2010/main" val="3371821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note with 2 pictures Black </a:t>
            </a:r>
            <a:r>
              <a:rPr lang="en-US" baseline="0" dirty="0" err="1"/>
              <a:t>Nav</a:t>
            </a:r>
            <a:r>
              <a:rPr lang="en-US" baseline="0" dirty="0"/>
              <a:t> bar that shows a live connect doesn’t have the relationship or the data tab</a:t>
            </a:r>
          </a:p>
          <a:p>
            <a:r>
              <a:rPr lang="en-US" baseline="0" dirty="0"/>
              <a:t>Direct Query doesn’t have the Relationship option </a:t>
            </a:r>
          </a:p>
          <a:p>
            <a:r>
              <a:rPr lang="en-US" baseline="0" dirty="0"/>
              <a:t>Power BI currently supports both of the models</a:t>
            </a:r>
          </a:p>
          <a:p>
            <a:endParaRPr lang="en-US" baseline="0" dirty="0"/>
          </a:p>
          <a:p>
            <a:endParaRPr lang="en-US" baseline="0" dirty="0"/>
          </a:p>
        </p:txBody>
      </p:sp>
    </p:spTree>
    <p:extLst>
      <p:ext uri="{BB962C8B-B14F-4D97-AF65-F5344CB8AC3E}">
        <p14:creationId xmlns:p14="http://schemas.microsoft.com/office/powerpoint/2010/main" val="126073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7531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64015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Combining Direct Query and import in a single Power BI dataset is supported (composite modeling).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few things to consider: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Removing fields—best practice is that if it isn’t a field you’re reporting on, think very carefully about whether it needs to be included in the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number of text fields with many unique values—see </a:t>
            </a:r>
            <a:r>
              <a:rPr lang="en-US" sz="1200" u="sng" kern="1200" dirty="0">
                <a:solidFill>
                  <a:schemeClr val="tx1"/>
                </a:solidFill>
                <a:effectLst/>
                <a:latin typeface="+mn-lt"/>
                <a:ea typeface="+mn-ea"/>
                <a:cs typeface="+mn-cs"/>
                <a:hlinkClick r:id="rId3"/>
              </a:rPr>
              <a:t>this whitepaper</a:t>
            </a:r>
            <a:r>
              <a:rPr lang="en-US" sz="1200" u="sng" kern="1200" dirty="0">
                <a:solidFill>
                  <a:schemeClr val="tx1"/>
                </a:solidFill>
                <a:effectLst/>
                <a:latin typeface="+mn-lt"/>
                <a:ea typeface="+mn-ea"/>
                <a:cs typeface="+mn-cs"/>
              </a:rPr>
              <a:t> (https://msdn.microsoft.com/en-us/library/dn393915.aspx) </a:t>
            </a:r>
            <a:r>
              <a:rPr lang="en-US" sz="1200" kern="1200" dirty="0">
                <a:solidFill>
                  <a:schemeClr val="tx1"/>
                </a:solidFill>
                <a:effectLst/>
                <a:latin typeface="+mn-lt"/>
                <a:ea typeface="+mn-ea"/>
                <a:cs typeface="+mn-cs"/>
              </a:rPr>
              <a:t> for more information on how tabular models compress data and what you can do to identify the worst offending fields and optimize compression or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date range of data being brought in—it is common to see business users want to bring in all historical data—it’s worth asking whether their business has fundamentally changed in the last X years where trends from before X years are not relevant</a:t>
            </a:r>
            <a:endParaRPr lang="en-US" baseline="0" dirty="0"/>
          </a:p>
          <a:p>
            <a:endParaRPr lang="en-US" sz="1200" kern="1200" dirty="0">
              <a:solidFill>
                <a:schemeClr val="tx1"/>
              </a:solidFill>
              <a:effectLst/>
              <a:latin typeface="+mn-lt"/>
              <a:ea typeface="+mn-ea"/>
              <a:cs typeface="+mn-cs"/>
            </a:endParaRPr>
          </a:p>
          <a:p>
            <a:endParaRPr lang="en-US" baseline="0" dirty="0"/>
          </a:p>
        </p:txBody>
      </p:sp>
    </p:spTree>
    <p:extLst>
      <p:ext uri="{BB962C8B-B14F-4D97-AF65-F5344CB8AC3E}">
        <p14:creationId xmlns:p14="http://schemas.microsoft.com/office/powerpoint/2010/main" val="904550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09398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worth mentioning that the product team recommends DQ mode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in situations where low latency is the driving factor. If you have a situation where import is resulting in too large of a dataset, you should consider optimizing the data you are pulling into better take advantage of the tabular model’s in-memory columnar datastore that’s running in Power BI’s back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the live connect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Max capacity of </a:t>
            </a:r>
            <a:r>
              <a:rPr lang="en-US" sz="1200" kern="1200" dirty="0" err="1">
                <a:solidFill>
                  <a:schemeClr val="tx1"/>
                </a:solidFill>
                <a:effectLst/>
                <a:latin typeface="+mn-lt"/>
                <a:ea typeface="+mn-ea"/>
                <a:cs typeface="+mn-cs"/>
              </a:rPr>
              <a:t>usingPower</a:t>
            </a:r>
            <a:r>
              <a:rPr lang="en-US" sz="1200" kern="1200" dirty="0">
                <a:solidFill>
                  <a:schemeClr val="tx1"/>
                </a:solidFill>
                <a:effectLst/>
                <a:latin typeface="+mn-lt"/>
                <a:ea typeface="+mn-ea"/>
                <a:cs typeface="+mn-cs"/>
              </a:rPr>
              <a:t> BI– 12G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Premium to each core – slide updated by Siva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Reason to use analysis services – large amount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refresh frequency </a:t>
            </a:r>
          </a:p>
          <a:p>
            <a:endParaRPr lang="en-US" baseline="0" dirty="0"/>
          </a:p>
        </p:txBody>
      </p:sp>
    </p:spTree>
    <p:extLst>
      <p:ext uri="{BB962C8B-B14F-4D97-AF65-F5344CB8AC3E}">
        <p14:creationId xmlns:p14="http://schemas.microsoft.com/office/powerpoint/2010/main" val="1669075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a:p>
            <a:endParaRPr lang="en-US" dirty="0"/>
          </a:p>
          <a:p>
            <a:r>
              <a:rPr lang="en-US" dirty="0"/>
              <a:t>Separate file for the row oriented</a:t>
            </a:r>
          </a:p>
          <a:p>
            <a:endParaRPr lang="en-US" dirty="0"/>
          </a:p>
        </p:txBody>
      </p:sp>
    </p:spTree>
    <p:extLst>
      <p:ext uri="{BB962C8B-B14F-4D97-AF65-F5344CB8AC3E}">
        <p14:creationId xmlns:p14="http://schemas.microsoft.com/office/powerpoint/2010/main" val="3541601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a:t>
            </a:r>
            <a:r>
              <a:rPr lang="en-US" baseline="0"/>
              <a:t>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Update </a:t>
            </a:r>
            <a:r>
              <a:rPr lang="en-US" sz="1200" b="1" dirty="0">
                <a:ln w="0"/>
              </a:rPr>
              <a:t>Title Slide</a:t>
            </a:r>
            <a:r>
              <a:rPr lang="en-US" sz="1200" dirty="0">
                <a:ln w="0"/>
              </a:rPr>
              <a:t>:</a:t>
            </a:r>
          </a:p>
          <a:p>
            <a:r>
              <a:rPr lang="en-US" sz="1200" dirty="0">
                <a:ln w="0"/>
              </a:rPr>
              <a:t>Instructor Name, Title &amp; Company</a:t>
            </a:r>
          </a:p>
          <a:p>
            <a:r>
              <a:rPr lang="en-US" sz="1200" dirty="0">
                <a:ln w="0"/>
              </a:rPr>
              <a:t>Instruct the students to copy the files (note, as the </a:t>
            </a:r>
            <a:r>
              <a:rPr lang="en-US" sz="1200" i="1" dirty="0">
                <a:ln w="0"/>
              </a:rPr>
              <a:t>Module 4 Lab: Creating Parameters and Paths</a:t>
            </a:r>
            <a:r>
              <a:rPr lang="en-US" sz="1200" dirty="0">
                <a:ln w="0"/>
              </a:rPr>
              <a:t> has them creating a dynamic path, they actually can put the files wherever they want to).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022F60-B5A8-46ED-926C-B9C602A8318C}"/>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48581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Should</a:t>
            </a:r>
            <a:r>
              <a:rPr lang="en-US" sz="1100" b="1" i="1" baseline="0" dirty="0"/>
              <a:t> be 1 hour into the training at this point</a:t>
            </a:r>
            <a:endParaRPr lang="en-US" sz="1100" b="1" i="1" dirty="0"/>
          </a:p>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err="1"/>
              <a:t>Calc</a:t>
            </a:r>
            <a:r>
              <a:rPr lang="en-US" sz="1100" baseline="0" dirty="0"/>
              <a:t> Column on Product Dimension:  Price Band = IF(ProductDim[</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a:t>
            </a:r>
            <a:r>
              <a:rPr lang="en-US" sz="1100" i="1" baseline="0" dirty="0" err="1"/>
              <a:t>calc</a:t>
            </a:r>
            <a:r>
              <a:rPr lang="en-US" sz="1100" i="1" baseline="0" dirty="0"/>
              <a:t> columns</a:t>
            </a:r>
          </a:p>
          <a:p>
            <a:pPr marL="171450" indent="-171450">
              <a:buFont typeface="Arial" panose="020B0604020202020204" pitchFamily="34" charset="0"/>
              <a:buChar char="•"/>
            </a:pPr>
            <a:r>
              <a:rPr lang="en-US" sz="1100" i="1" baseline="0"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Sort by Column was shown in DIAD, but it is important modeling</a:t>
            </a:r>
            <a:r>
              <a:rPr lang="en-US" sz="900" baseline="0" dirty="0"/>
              <a:t> concept to know.</a:t>
            </a:r>
          </a:p>
          <a:p>
            <a:pPr marL="177818" indent="-177818">
              <a:buFont typeface="Arial" panose="020B0604020202020204" pitchFamily="34" charset="0"/>
              <a:buChar char="•"/>
            </a:pPr>
            <a:r>
              <a:rPr lang="en-US" sz="900" baseline="0" dirty="0"/>
              <a:t>This is applied in the </a:t>
            </a:r>
            <a:r>
              <a:rPr lang="en-US" sz="900" b="1" baseline="0" dirty="0"/>
              <a:t>Data</a:t>
            </a:r>
            <a:r>
              <a:rPr lang="en-US" sz="900" baseline="0" dirty="0"/>
              <a:t> section of the model. </a:t>
            </a:r>
          </a:p>
          <a:p>
            <a:pPr marL="177818" indent="-177818">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Query performance over big data - as users interact with visuals on Power BI reports, DAX queries are submitted to the dataset. Boost query speeds by caching data at the aggregated level, using a fraction of the resources required at the detail level. Unlock big data in a way that would otherwise be impossible.</a:t>
            </a:r>
          </a:p>
          <a:p>
            <a:pPr marL="177818" indent="-177818">
              <a:buFont typeface="Arial" panose="020B0604020202020204" pitchFamily="34" charset="0"/>
              <a:buChar char="•"/>
            </a:pPr>
            <a:r>
              <a:rPr lang="en-US" sz="900" dirty="0"/>
              <a:t>Data refresh optimization - reduce cache sizes and refresh times by caching data at the aggregated level. Speed up the time to make data available for users.</a:t>
            </a:r>
          </a:p>
          <a:p>
            <a:pPr marL="177818" indent="-177818">
              <a:buFont typeface="Arial" panose="020B0604020202020204" pitchFamily="34" charset="0"/>
              <a:buChar char="•"/>
            </a:pPr>
            <a:r>
              <a:rPr lang="en-US" sz="900" dirty="0"/>
              <a:t>Achieve balanced architectures - allow the Power BI in-memory cache to handle aggregated queries, which it does effectively. Limit queries sent to the data source in </a:t>
            </a:r>
            <a:r>
              <a:rPr lang="en-US" sz="900" dirty="0" err="1"/>
              <a:t>DirectQuery</a:t>
            </a:r>
            <a:r>
              <a:rPr lang="en-US" sz="900" dirty="0"/>
              <a:t> mode, helping stay within concurrency limits. Queries that do get through tend to be filtered, transactional-level queries, which data warehouses and big-data systems normally handle well.</a:t>
            </a:r>
          </a:p>
          <a:p>
            <a:pPr marL="177818" indent="-177818">
              <a:buFont typeface="Arial" panose="020B0604020202020204" pitchFamily="34" charset="0"/>
              <a:buChar char="•"/>
            </a:pPr>
            <a:endParaRPr lang="en-US" sz="900" dirty="0"/>
          </a:p>
          <a:p>
            <a:pPr marL="177818" indent="-177818">
              <a:buFont typeface="Arial" panose="020B0604020202020204" pitchFamily="34" charset="0"/>
              <a:buChar char="•"/>
            </a:pPr>
            <a:r>
              <a:rPr lang="en-US" sz="900" dirty="0">
                <a:hlinkClick r:id="rId3"/>
              </a:rPr>
              <a:t>https://docs.microsoft.com/en-us/power-bi/desktop-aggregations</a:t>
            </a:r>
            <a:endParaRPr lang="en-US" sz="900" dirty="0"/>
          </a:p>
        </p:txBody>
      </p:sp>
    </p:spTree>
    <p:extLst>
      <p:ext uri="{BB962C8B-B14F-4D97-AF65-F5344CB8AC3E}">
        <p14:creationId xmlns:p14="http://schemas.microsoft.com/office/powerpoint/2010/main" val="1577813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2477738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1633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3862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55743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281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47043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slide emphasis learnings from Slide 26-28 – importance of compression</a:t>
            </a:r>
          </a:p>
        </p:txBody>
      </p:sp>
    </p:spTree>
    <p:extLst>
      <p:ext uri="{BB962C8B-B14F-4D97-AF65-F5344CB8AC3E}">
        <p14:creationId xmlns:p14="http://schemas.microsoft.com/office/powerpoint/2010/main" val="3341392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2732584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235976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518477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Default Segment Sizes:</a:t>
            </a:r>
          </a:p>
          <a:p>
            <a:r>
              <a:rPr lang="en-US" sz="1200" kern="1200" dirty="0">
                <a:solidFill>
                  <a:schemeClr val="tx1"/>
                </a:solidFill>
                <a:effectLst/>
                <a:latin typeface="+mn-lt"/>
                <a:ea typeface="+mn-ea"/>
                <a:cs typeface="+mn-cs"/>
              </a:rPr>
              <a:t>AS Azure: 8 million</a:t>
            </a:r>
          </a:p>
          <a:p>
            <a:r>
              <a:rPr lang="en-US" sz="1200" kern="1200" dirty="0">
                <a:solidFill>
                  <a:schemeClr val="tx1"/>
                </a:solidFill>
                <a:effectLst/>
                <a:latin typeface="+mn-lt"/>
                <a:ea typeface="+mn-ea"/>
                <a:cs typeface="+mn-cs"/>
              </a:rPr>
              <a:t>SSAS: 8 million</a:t>
            </a:r>
          </a:p>
          <a:p>
            <a:r>
              <a:rPr lang="en-US" sz="1200" kern="1200" dirty="0">
                <a:solidFill>
                  <a:schemeClr val="tx1"/>
                </a:solidFill>
                <a:effectLst/>
                <a:latin typeface="+mn-lt"/>
                <a:ea typeface="+mn-ea"/>
                <a:cs typeface="+mn-cs"/>
              </a:rPr>
              <a:t>Premium: 1 million </a:t>
            </a:r>
          </a:p>
          <a:p>
            <a:r>
              <a:rPr lang="en-US" sz="1200" kern="1200" dirty="0">
                <a:solidFill>
                  <a:schemeClr val="tx1"/>
                </a:solidFill>
                <a:effectLst/>
                <a:latin typeface="+mn-lt"/>
                <a:ea typeface="+mn-ea"/>
                <a:cs typeface="+mn-cs"/>
              </a:rPr>
              <a:t>Shared: 1 million</a:t>
            </a:r>
          </a:p>
          <a:p>
            <a:r>
              <a:rPr lang="en-US" sz="1200" kern="1200" dirty="0">
                <a:solidFill>
                  <a:schemeClr val="tx1"/>
                </a:solidFill>
                <a:effectLst/>
                <a:latin typeface="+mn-lt"/>
                <a:ea typeface="+mn-ea"/>
                <a:cs typeface="+mn-cs"/>
              </a:rPr>
              <a:t>PowerPivot: 1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Tree>
    <p:extLst>
      <p:ext uri="{BB962C8B-B14F-4D97-AF65-F5344CB8AC3E}">
        <p14:creationId xmlns:p14="http://schemas.microsoft.com/office/powerpoint/2010/main" val="947302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12– use bi-directional filtering with caution</a:t>
            </a:r>
          </a:p>
        </p:txBody>
      </p:sp>
    </p:spTree>
    <p:extLst>
      <p:ext uri="{BB962C8B-B14F-4D97-AF65-F5344CB8AC3E}">
        <p14:creationId xmlns:p14="http://schemas.microsoft.com/office/powerpoint/2010/main" val="199784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Fields </a:t>
            </a:r>
            <a:r>
              <a:rPr lang="en-US" baseline="0" dirty="0"/>
              <a:t>like Year, which are numeric, but you do not want to summarize, set the global Default Summarization on the Modeling Ribbon</a:t>
            </a:r>
          </a:p>
          <a:p>
            <a:endParaRPr lang="en-US" baseline="0" dirty="0"/>
          </a:p>
          <a:p>
            <a:r>
              <a:rPr lang="en-US" baseline="0" dirty="0"/>
              <a:t>We will deep dive into default summarization in Slide 62</a:t>
            </a:r>
          </a:p>
        </p:txBody>
      </p:sp>
    </p:spTree>
    <p:extLst>
      <p:ext uri="{BB962C8B-B14F-4D97-AF65-F5344CB8AC3E}">
        <p14:creationId xmlns:p14="http://schemas.microsoft.com/office/powerpoint/2010/main" val="1458736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Companies build a mega model to answer all questions. If you build one mega model – model becomes extremely large impacting performance (both in shared and premium capacity). </a:t>
            </a:r>
          </a:p>
          <a:p>
            <a:endParaRPr lang="en-US" baseline="0" dirty="0"/>
          </a:p>
          <a:p>
            <a:r>
              <a:rPr lang="en-US" baseline="0" dirty="0"/>
              <a:t>In this scenario – might be good idea to break down the model into smaller models. Maybe </a:t>
            </a:r>
            <a:r>
              <a:rPr lang="en-US" baseline="0" dirty="0" err="1"/>
              <a:t>Exces</a:t>
            </a:r>
            <a:r>
              <a:rPr lang="en-US" baseline="0" dirty="0"/>
              <a:t> use smaller subset or aggregated data. So it maybe be a good idea to break model based on consumers and have multiple models answering different questions at different levels.</a:t>
            </a:r>
          </a:p>
          <a:p>
            <a:endParaRPr lang="en-US" baseline="0" dirty="0"/>
          </a:p>
          <a:p>
            <a:r>
              <a:rPr lang="en-US" baseline="0" dirty="0"/>
              <a:t>Not covered here – In Power BI Service maybe good idea to have a Premium workspace for </a:t>
            </a:r>
            <a:r>
              <a:rPr lang="en-US" baseline="0" dirty="0" err="1"/>
              <a:t>Exces</a:t>
            </a:r>
            <a:r>
              <a:rPr lang="en-US" baseline="0" dirty="0"/>
              <a:t> and different workspace for others.</a:t>
            </a:r>
          </a:p>
        </p:txBody>
      </p:sp>
    </p:spTree>
    <p:extLst>
      <p:ext uri="{BB962C8B-B14F-4D97-AF65-F5344CB8AC3E}">
        <p14:creationId xmlns:p14="http://schemas.microsoft.com/office/powerpoint/2010/main" val="2572552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1147240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896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497322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8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719658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Let’s be real. </a:t>
            </a:r>
          </a:p>
          <a:p>
            <a:r>
              <a:rPr lang="en-US" sz="2400" dirty="0"/>
              <a:t> - DAX is easy to get started with (due to similarity to Excel)</a:t>
            </a:r>
          </a:p>
          <a:p>
            <a:r>
              <a:rPr lang="en-US" sz="2400" dirty="0"/>
              <a:t> - DAX mastery takes a lot of time to acquire</a:t>
            </a:r>
          </a:p>
          <a:p>
            <a:r>
              <a:rPr lang="en-US" sz="2400" dirty="0"/>
              <a:t>   - Subtle differences in DAX formulas can have profound results!</a:t>
            </a:r>
          </a:p>
          <a:p>
            <a:endParaRPr lang="en-US" sz="2400" dirty="0"/>
          </a:p>
        </p:txBody>
      </p:sp>
    </p:spTree>
    <p:extLst>
      <p:ext uri="{BB962C8B-B14F-4D97-AF65-F5344CB8AC3E}">
        <p14:creationId xmlns:p14="http://schemas.microsoft.com/office/powerpoint/2010/main" val="3152069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068830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Calculated Columns and Measures are both written in the DAX Language.</a:t>
            </a:r>
          </a:p>
          <a:p>
            <a:r>
              <a:rPr lang="en-US" dirty="0"/>
              <a:t>A Calculated Column is evaluated as a new column in the table in which it resides and will not change value until the underlying data is refreshed.  </a:t>
            </a:r>
          </a:p>
          <a:p>
            <a:endParaRPr lang="en-US" dirty="0"/>
          </a:p>
          <a:p>
            <a:r>
              <a:rPr lang="en-US" sz="1200" b="0" i="0" kern="1200" dirty="0">
                <a:solidFill>
                  <a:schemeClr val="tx1"/>
                </a:solidFill>
                <a:effectLst/>
                <a:latin typeface="+mn-lt"/>
                <a:ea typeface="+mn-ea"/>
                <a:cs typeface="+mn-cs"/>
              </a:rPr>
              <a:t>Measures are calculations which do not have a result until they are used in a visualization. They may use sums, averages, minimum or maximum values, counts, or more advanced calculations; and they change value in response to your interaction with your reports.</a:t>
            </a:r>
            <a:endParaRPr lang="en-US" dirty="0"/>
          </a:p>
        </p:txBody>
      </p:sp>
    </p:spTree>
    <p:extLst>
      <p:ext uri="{BB962C8B-B14F-4D97-AF65-F5344CB8AC3E}">
        <p14:creationId xmlns:p14="http://schemas.microsoft.com/office/powerpoint/2010/main" val="2798356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562239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30396044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673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870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1192349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26246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 From the Definitive Guide to DAX (Russo, Marco and Ferrari, Alberto)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Calculated Column is just like any other column in a table and you can use it in rows, columns, filters, or values of a pivot table or any other report.  You can use it to define a relationship, if needed.  The DAX expression defined for a calculated column operates in the context of the current row of the table to which it belongs. Any reference to a column returns the value of that column for the current row.  You cannot directly access the values of other rows. – Important concept is that a Calculated Column is computed during the processing and then stored into the model. The Calculated Columns occupy space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Measures are another way to define calculations but when you do not want to compute values for each row but, rather, you want to aggregate values from many rows in a table. A measure needs to be defined in a table but does not really belong to the table and can be moved from one to another without losing its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Differences between calculated columns and measures – even if they look similar, there is a big difference between these.  The value of a Calculated Column is computed during data refresh and uses the current row as a context; it does not depend on user activity on the pivot table.  A measure operates on aggregations of data defined by the current context.  A measure always operates on aggregations of data under the evaluation context.</a:t>
            </a:r>
            <a:endParaRPr lang="en-US" b="0" u="none" dirty="0"/>
          </a:p>
          <a:p>
            <a:endParaRPr lang="en-US" b="0" u="none" dirty="0"/>
          </a:p>
        </p:txBody>
      </p:sp>
    </p:spTree>
    <p:extLst>
      <p:ext uri="{BB962C8B-B14F-4D97-AF65-F5344CB8AC3E}">
        <p14:creationId xmlns:p14="http://schemas.microsoft.com/office/powerpoint/2010/main" val="928366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a:t>
            </a:r>
            <a:r>
              <a:rPr lang="en-US" baseline="0" dirty="0" err="1"/>
              <a:t>Calc</a:t>
            </a:r>
            <a:r>
              <a:rPr lang="en-US" baseline="0" dirty="0"/>
              <a:t>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DEMO: </a:t>
            </a:r>
            <a:r>
              <a:rPr lang="en-US" dirty="0"/>
              <a:t>Create a Quick Measure in the data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DAX has error handling, and may be more complex than the user would write themselves. </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2701176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2609598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2155945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Measure uses functions like ALL and SAMEPERIODLASTYEAR. These functions will be discussed in detail shortly.</a:t>
            </a:r>
          </a:p>
        </p:txBody>
      </p:sp>
    </p:spTree>
    <p:extLst>
      <p:ext uri="{BB962C8B-B14F-4D97-AF65-F5344CB8AC3E}">
        <p14:creationId xmlns:p14="http://schemas.microsoft.com/office/powerpoint/2010/main" val="5765561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928955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3131783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can doesn’t mean you should add a calculated column to the fact table.</a:t>
            </a:r>
          </a:p>
          <a:p>
            <a:r>
              <a:rPr lang="en-US" sz="1200" b="0" i="0" kern="1200" dirty="0">
                <a:solidFill>
                  <a:schemeClr val="tx1"/>
                </a:solidFill>
                <a:effectLst/>
                <a:latin typeface="+mn-lt"/>
                <a:ea typeface="+mn-ea"/>
                <a:cs typeface="+mn-cs"/>
              </a:rPr>
              <a:t>Insure the instructors know to create a table with the new field and measure, then show that you can create the same visual by dragging the two "related" fields into the a table with the units.  Same visual, no expensive calculated column</a:t>
            </a:r>
            <a:endParaRPr lang="en-US" dirty="0"/>
          </a:p>
          <a:p>
            <a:r>
              <a:rPr lang="en-US" dirty="0"/>
              <a:t>Expected results:</a:t>
            </a:r>
          </a:p>
          <a:p>
            <a:r>
              <a:rPr lang="en-US" dirty="0"/>
              <a:t>1. Total Units Sold = SUM(Sales[Units])</a:t>
            </a:r>
          </a:p>
          <a:p>
            <a:r>
              <a:rPr lang="en-US" dirty="0"/>
              <a:t>2. Category, Campaign = RELATED(ProductDim[Category]) &amp; ", " &amp; RELATED(CampaignDim[TrafficChannel])</a:t>
            </a:r>
          </a:p>
          <a:p>
            <a:r>
              <a:rPr lang="en-US" dirty="0"/>
              <a:t>3. Create a table (or column chart, or whatever) and compare the explicit measure that was just created with the implicit measure from pulling in Units. Talk about how you might go about verifying a more complex measure.</a:t>
            </a:r>
          </a:p>
        </p:txBody>
      </p:sp>
    </p:spTree>
    <p:extLst>
      <p:ext uri="{BB962C8B-B14F-4D97-AF65-F5344CB8AC3E}">
        <p14:creationId xmlns:p14="http://schemas.microsoft.com/office/powerpoint/2010/main" val="37443445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2477738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370250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i="1" dirty="0">
                <a:ln w="0"/>
              </a:rPr>
              <a:t>This slide builds automatically.  </a:t>
            </a:r>
          </a:p>
          <a:p>
            <a:r>
              <a:rPr lang="en-US" sz="2400" dirty="0">
                <a:ln w="0"/>
              </a:rPr>
              <a:t>Depicts the data flow for Power BI Desktop along with what is in a PBIX file.</a:t>
            </a:r>
          </a:p>
          <a:p>
            <a:r>
              <a:rPr lang="en-US" sz="2400" dirty="0">
                <a:ln w="0"/>
              </a:rPr>
              <a:t>Note all the data sources that can be pulled into Query Editor.</a:t>
            </a:r>
          </a:p>
          <a:p>
            <a:r>
              <a:rPr lang="en-US" sz="2400" dirty="0">
                <a:ln w="0"/>
              </a:rPr>
              <a:t>Note the different views (Report, Data, Relationships) once all of the data is pulled in.</a:t>
            </a:r>
          </a:p>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8</a:t>
            </a:fld>
            <a:endParaRPr lang="en-US" dirty="0">
              <a:solidFill>
                <a:prstClr val="black"/>
              </a:solidFill>
            </a:endParaRPr>
          </a:p>
        </p:txBody>
      </p:sp>
      <p:sp>
        <p:nvSpPr>
          <p:cNvPr id="5" name="Footer Placeholder 4">
            <a:extLst>
              <a:ext uri="{FF2B5EF4-FFF2-40B4-BE49-F238E27FC236}">
                <a16:creationId xmlns:a16="http://schemas.microsoft.com/office/drawing/2014/main" id="{65FBA9F0-BE7F-41A7-B1DB-BC8ED5720E2D}"/>
              </a:ext>
            </a:extLst>
          </p:cNvPr>
          <p:cNvSpPr>
            <a:spLocks noGrp="1"/>
          </p:cNvSpPr>
          <p:nvPr>
            <p:ph type="ftr" sz="quarter" idx="11"/>
          </p:nvPr>
        </p:nvSpPr>
        <p:spPr/>
        <p:txBody>
          <a:bodyPr/>
          <a:lstStyle/>
          <a:p>
            <a:r>
              <a:rPr lang="en-US" dirty="0"/>
              <a:t>© 2017 Microsoft. All rights reserved.</a:t>
            </a:r>
          </a:p>
        </p:txBody>
      </p:sp>
    </p:spTree>
    <p:extLst>
      <p:ext uri="{BB962C8B-B14F-4D97-AF65-F5344CB8AC3E}">
        <p14:creationId xmlns:p14="http://schemas.microsoft.com/office/powerpoint/2010/main" val="729318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Optionally you can talk about the next three slides and then go into a demo to show all 3 in action instead of demoing each individually.</a:t>
            </a:r>
          </a:p>
          <a:p>
            <a:endParaRPr lang="en-US" b="1" u="sng"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p:txBody>
      </p:sp>
    </p:spTree>
    <p:extLst>
      <p:ext uri="{BB962C8B-B14F-4D97-AF65-F5344CB8AC3E}">
        <p14:creationId xmlns:p14="http://schemas.microsoft.com/office/powerpoint/2010/main" val="17706655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Think in terms of co-ordinates (</a:t>
            </a:r>
            <a:r>
              <a:rPr lang="en-US" baseline="0" dirty="0" err="1"/>
              <a:t>lat</a:t>
            </a:r>
            <a:r>
              <a:rPr lang="en-US" baseline="0" dirty="0"/>
              <a:t>/longitude)</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5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7265710"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0" y="337271"/>
            <a:ext cx="7439211"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Fundamentals of Data Modeling</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hasCustomPrompt="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Josh James</a:t>
            </a:r>
          </a:p>
          <a:p>
            <a:r>
              <a:rPr lang="en-US" dirty="0"/>
              <a:t>josh.james@journeyteam.com</a:t>
            </a:r>
          </a:p>
        </p:txBody>
      </p:sp>
      <p:sp>
        <p:nvSpPr>
          <p:cNvPr id="7" name="Footer Placeholder 2">
            <a:extLst>
              <a:ext uri="{FF2B5EF4-FFF2-40B4-BE49-F238E27FC236}">
                <a16:creationId xmlns:a16="http://schemas.microsoft.com/office/drawing/2014/main" id="{546F5638-549B-48FD-A27C-B55E972285BF}"/>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3590047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2950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3">
            <a:extLst>
              <a:ext uri="{FF2B5EF4-FFF2-40B4-BE49-F238E27FC236}">
                <a16:creationId xmlns:a16="http://schemas.microsoft.com/office/drawing/2014/main" id="{E4264A0B-8BC6-48A5-9F19-3960A5EE0EC1}"/>
              </a:ext>
            </a:extLst>
          </p:cNvPr>
          <p:cNvSpPr>
            <a:spLocks noGrp="1"/>
          </p:cNvSpPr>
          <p:nvPr>
            <p:ph type="ftr" sz="quarter" idx="11"/>
          </p:nvPr>
        </p:nvSpPr>
        <p:spPr>
          <a:xfrm>
            <a:off x="4038600" y="6612794"/>
            <a:ext cx="4114800" cy="228602"/>
          </a:xfrm>
          <a:prstGeom prst="rect">
            <a:avLst/>
          </a:prstGeom>
        </p:spPr>
        <p:txBody>
          <a:bodyPr/>
          <a:lstStyle/>
          <a:p>
            <a:r>
              <a:rPr lang="en-US" dirty="0">
                <a:solidFill>
                  <a:prstClr val="black">
                    <a:tint val="75000"/>
                  </a:prstClr>
                </a:solidFill>
              </a:rPr>
              <a:t>© 2019 Microsoft. All rights reserved.</a:t>
            </a:r>
          </a:p>
        </p:txBody>
      </p:sp>
    </p:spTree>
    <p:extLst>
      <p:ext uri="{BB962C8B-B14F-4D97-AF65-F5344CB8AC3E}">
        <p14:creationId xmlns:p14="http://schemas.microsoft.com/office/powerpoint/2010/main" val="3079374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7"/>
          <a:stretch>
            <a:fillRect/>
          </a:stretch>
        </p:blipFill>
        <p:spPr>
          <a:xfrm rot="5400000">
            <a:off x="9302126" y="2991033"/>
            <a:ext cx="6858623" cy="876557"/>
          </a:xfrm>
          <a:prstGeom prst="rect">
            <a:avLst/>
          </a:prstGeom>
        </p:spPr>
      </p:pic>
      <p:sp>
        <p:nvSpPr>
          <p:cNvPr id="9" name="MSIPCMContentMarking" descr="{&quot;HashCode&quot;:231139426,&quot;Placement&quot;:&quot;Footer&quot;,&quot;Top&quot;:519.343,&quot;Left&quot;:0.0,&quot;SlideWidth&quot;:960,&quot;SlideHeight&quot;:540}">
            <a:extLst>
              <a:ext uri="{FF2B5EF4-FFF2-40B4-BE49-F238E27FC236}">
                <a16:creationId xmlns:a16="http://schemas.microsoft.com/office/drawing/2014/main" id="{F91C0BD9-94AA-4E81-89C9-1D4A148BD159}"/>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807" r:id="rId4"/>
    <p:sldLayoutId id="2147483808" r:id="rId5"/>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hyperlink" Target="https://msdn.microsoft.com/library/Mt253322?CorrelationId=76b5c813-fc40-4d4e-ba47-f96ce7c60fe0&amp;ui=en-US&amp;rs=en-US&amp;ad=U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hyperlink" Target="https://pbidax.wordpress.com/2016/05/22/simple-filter-in-dax-measures/" TargetMode="External"/><Relationship Id="rId2" Type="http://schemas.openxmlformats.org/officeDocument/2006/relationships/notesSlide" Target="../notesSlides/notesSlide14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www.sqlbi.com/articles/filter-arguments-in-calculate/"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www.daxpatterns.com/"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docs.microsoft.com/en-us/dax/dax-function-reference" TargetMode="External"/><Relationship Id="rId2" Type="http://schemas.openxmlformats.org/officeDocument/2006/relationships/notesSlide" Target="../notesSlides/notesSlide152.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support.office.com/en-us/article/QuickStart-Learn-DAX-Basics-in-30-Minutes-51744643-c2a5-436a-bdf6-c895762bec1a"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s://docs.microsoft.com/en-us/powerquery-m/power-query-m-function-reference"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www.obvience.com/" TargetMode="External"/><Relationship Id="rId5" Type="http://schemas.openxmlformats.org/officeDocument/2006/relationships/hyperlink" Target="https://docs.microsoft.com/en-us/powerquery-m/power-query-m-function-reference" TargetMode="External"/><Relationship Id="rId4" Type="http://schemas.openxmlformats.org/officeDocument/2006/relationships/hyperlink" Target="https://partner.microsoft.com/en-US/asset/collection/advanced-modeling-student-collec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lang="en-US" sz="1765" b="1" i="1" kern="0" dirty="0">
                <a:latin typeface="+mj-lt"/>
                <a:cs typeface="Segoe UI" panose="020B0502040204020203" pitchFamily="34" charset="0"/>
              </a:rPr>
              <a:t>Power BI </a:t>
            </a:r>
            <a:r>
              <a:rPr lang="en-US" sz="1765" b="1" i="1" kern="0" dirty="0" err="1">
                <a:latin typeface="+mj-lt"/>
                <a:cs typeface="Segoe UI" panose="020B0502040204020203" pitchFamily="34" charset="0"/>
              </a:rPr>
              <a:t>Adv</a:t>
            </a:r>
            <a:r>
              <a:rPr lang="en-US" sz="1765" b="1" i="1" kern="0" dirty="0">
                <a:latin typeface="+mj-lt"/>
                <a:cs typeface="Segoe UI" panose="020B0502040204020203" pitchFamily="34" charset="0"/>
              </a:rPr>
              <a:t> M Final</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.pbix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PBIX file has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hlinkClick r:id="rId3"/>
              </a:rPr>
              <a:t>http://www.microsoft.com/en-us/download/details.aspx?id=45331</a:t>
            </a:r>
            <a:endPar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Open </a:t>
            </a:r>
            <a:r>
              <a:rPr lang="en-US" sz="1765" kern="0" dirty="0">
                <a:latin typeface="+mj-lt"/>
                <a:cs typeface="Segoe UI" panose="020B0502040204020203" pitchFamily="34" charset="0"/>
                <a:hlinkClick r:id="rId4"/>
              </a:rPr>
              <a:t>Power Query Formula Language </a:t>
            </a:r>
            <a:r>
              <a:rPr lang="en-US" sz="1765" kern="0" dirty="0">
                <a:latin typeface="+mj-lt"/>
                <a:cs typeface="Segoe UI" panose="020B0502040204020203" pitchFamily="34" charset="0"/>
              </a:rPr>
              <a:t>link</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048892" y="6323012"/>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765" kern="0" dirty="0">
                <a:solidFill>
                  <a:schemeClr val="tx1"/>
                </a:solidFill>
                <a:latin typeface="+mj-lt"/>
                <a:cs typeface="Segoe UI" panose="020B0502040204020203" pitchFamily="34" charset="0"/>
              </a:rPr>
              <a:t>Version: June 2020</a:t>
            </a:r>
          </a:p>
        </p:txBody>
      </p:sp>
      <p:sp>
        <p:nvSpPr>
          <p:cNvPr id="3" name="Footer Placeholder 2">
            <a:extLst>
              <a:ext uri="{FF2B5EF4-FFF2-40B4-BE49-F238E27FC236}">
                <a16:creationId xmlns:a16="http://schemas.microsoft.com/office/drawing/2014/main" id="{68A163C0-0756-4909-84BE-197A6D13BC69}"/>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pic>
        <p:nvPicPr>
          <p:cNvPr id="7" name="Picture 6">
            <a:extLst>
              <a:ext uri="{FF2B5EF4-FFF2-40B4-BE49-F238E27FC236}">
                <a16:creationId xmlns:a16="http://schemas.microsoft.com/office/drawing/2014/main" id="{310AD4A5-F575-49F1-9D99-73C556D91F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62871062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Fact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 name="Rectangle 11"/>
          <p:cNvSpPr/>
          <p:nvPr/>
        </p:nvSpPr>
        <p:spPr>
          <a:xfrm>
            <a:off x="7955280" y="1691640"/>
            <a:ext cx="3538728" cy="50783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By Month,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2" name="Footer Placeholder 1">
            <a:extLst>
              <a:ext uri="{FF2B5EF4-FFF2-40B4-BE49-F238E27FC236}">
                <a16:creationId xmlns:a16="http://schemas.microsoft.com/office/drawing/2014/main" id="{7F88B805-E987-44C6-A412-51B50A28441A}"/>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D4E72938-CBD2-4AD3-9287-D9DA39895D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55696165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59D080F0-5D4D-41D1-9EA1-C18F23F937D5}"/>
              </a:ext>
            </a:extLst>
          </p:cNvPr>
          <p:cNvSpPr>
            <a:spLocks noGrp="1"/>
          </p:cNvSpPr>
          <p:nvPr>
            <p:ph type="ftr" sz="quarter" idx="3"/>
          </p:nvPr>
        </p:nvSpPr>
        <p:spPr/>
        <p:txBody>
          <a:bodyPr/>
          <a:lstStyle/>
          <a:p>
            <a:r>
              <a:rPr lang="en-US" dirty="0"/>
              <a:t>© 2020 Microsoft. All rights reserved.</a:t>
            </a:r>
          </a:p>
        </p:txBody>
      </p:sp>
      <p:pic>
        <p:nvPicPr>
          <p:cNvPr id="7" name="Picture 6">
            <a:extLst>
              <a:ext uri="{FF2B5EF4-FFF2-40B4-BE49-F238E27FC236}">
                <a16:creationId xmlns:a16="http://schemas.microsoft.com/office/drawing/2014/main" id="{BEF46C2C-2DFE-4ABB-A225-A2395203CE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28718303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
        <p:nvSpPr>
          <p:cNvPr id="19" name="TextBox 1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DB47945C-BDD7-4F49-A3BF-0B0079D8A929}"/>
              </a:ext>
            </a:extLst>
          </p:cNvPr>
          <p:cNvSpPr>
            <a:spLocks noGrp="1"/>
          </p:cNvSpPr>
          <p:nvPr>
            <p:ph type="ftr" sz="quarter" idx="3"/>
          </p:nvPr>
        </p:nvSpPr>
        <p:spPr/>
        <p:txBody>
          <a:bodyPr/>
          <a:lstStyle/>
          <a:p>
            <a:r>
              <a:rPr lang="en-US" dirty="0"/>
              <a:t>© 2020 Microsoft. All rights reserved.</a:t>
            </a:r>
          </a:p>
        </p:txBody>
      </p:sp>
      <p:pic>
        <p:nvPicPr>
          <p:cNvPr id="7" name="Picture 6">
            <a:extLst>
              <a:ext uri="{FF2B5EF4-FFF2-40B4-BE49-F238E27FC236}">
                <a16:creationId xmlns:a16="http://schemas.microsoft.com/office/drawing/2014/main" id="{5F85B373-F3CF-4987-AA4D-880026CC73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75629654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
        <p:nvSpPr>
          <p:cNvPr id="18" name="TextBox 17"/>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3" name="Footer Placeholder 2">
            <a:extLst>
              <a:ext uri="{FF2B5EF4-FFF2-40B4-BE49-F238E27FC236}">
                <a16:creationId xmlns:a16="http://schemas.microsoft.com/office/drawing/2014/main" id="{D1E47A2B-DBFF-425F-908F-552BC4ECA272}"/>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3054B47E-C3ED-47A0-BA9D-9C2850330F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68928601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3" name="TextBox 1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 and Multiple Tables </a:t>
            </a:r>
          </a:p>
        </p:txBody>
      </p:sp>
      <p:sp>
        <p:nvSpPr>
          <p:cNvPr id="3" name="Footer Placeholder 2">
            <a:extLst>
              <a:ext uri="{FF2B5EF4-FFF2-40B4-BE49-F238E27FC236}">
                <a16:creationId xmlns:a16="http://schemas.microsoft.com/office/drawing/2014/main" id="{41FE57DD-85D1-480F-9008-8261C3DD431D}"/>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8D276083-DE71-4527-9A1D-1F5F6286FD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0760982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Applications of Table functions</a:t>
            </a:r>
          </a:p>
        </p:txBody>
      </p:sp>
      <p:sp>
        <p:nvSpPr>
          <p:cNvPr id="10" name="Rectangle 9"/>
          <p:cNvSpPr/>
          <p:nvPr/>
        </p:nvSpPr>
        <p:spPr>
          <a:xfrm>
            <a:off x="364981" y="146396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4CCA0458-14F4-475D-AF4C-C22E87B808A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8A5D587A-B25D-4A1F-858D-491DB2FCEA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125605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a:t>
            </a:r>
          </a:p>
        </p:txBody>
      </p:sp>
      <p:sp>
        <p:nvSpPr>
          <p:cNvPr id="9" name="Rectangle 8"/>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338153"/>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2" name="Footer Placeholder 1">
            <a:extLst>
              <a:ext uri="{FF2B5EF4-FFF2-40B4-BE49-F238E27FC236}">
                <a16:creationId xmlns:a16="http://schemas.microsoft.com/office/drawing/2014/main" id="{FBAB9C60-1C0D-447A-B5EE-B51EC616C83A}"/>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ABBD4061-DAAE-49BB-A181-99AAC3970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2211118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All Rows</a:t>
            </a:r>
          </a:p>
        </p:txBody>
      </p:sp>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13073" cy="369332"/>
          </a:xfrm>
          <a:prstGeom prst="rect">
            <a:avLst/>
          </a:prstGeom>
        </p:spPr>
        <p:txBody>
          <a:bodyPr wrap="squar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
        <p:nvSpPr>
          <p:cNvPr id="2" name="Footer Placeholder 1">
            <a:extLst>
              <a:ext uri="{FF2B5EF4-FFF2-40B4-BE49-F238E27FC236}">
                <a16:creationId xmlns:a16="http://schemas.microsoft.com/office/drawing/2014/main" id="{9B7D0F56-AF53-4489-A75A-9F122EF4E250}"/>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B6A66B00-465B-41F0-B30E-B89B9E0047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68933161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ALL versions</a:t>
            </a:r>
          </a:p>
        </p:txBody>
      </p:sp>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
        <p:nvSpPr>
          <p:cNvPr id="2" name="Footer Placeholder 1">
            <a:extLst>
              <a:ext uri="{FF2B5EF4-FFF2-40B4-BE49-F238E27FC236}">
                <a16:creationId xmlns:a16="http://schemas.microsoft.com/office/drawing/2014/main" id="{067D1BE6-578A-4AC6-89DD-D971E99792F5}"/>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CC868C49-ED4F-4DC6-B8D5-44C0138E5A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16668670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Distinct Rows</a:t>
            </a:r>
          </a:p>
        </p:txBody>
      </p:sp>
      <p:sp>
        <p:nvSpPr>
          <p:cNvPr id="18" name="Rectangle 17"/>
          <p:cNvSpPr/>
          <p:nvPr/>
        </p:nvSpPr>
        <p:spPr>
          <a:xfrm>
            <a:off x="527728" y="1702197"/>
            <a:ext cx="11568300" cy="247144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a:p>
            <a:pPr>
              <a:lnSpc>
                <a:spcPct val="90000"/>
              </a:lnSpc>
              <a:spcAft>
                <a:spcPts val="600"/>
              </a:spcAft>
            </a:pPr>
            <a:endParaRPr lang="en-US" sz="2400" b="1" dirty="0">
              <a:solidFill>
                <a:srgbClr val="00B0F0"/>
              </a:solidFill>
            </a:endParaRP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DEC3BB75-0C64-4045-B81F-C25EFE7B67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5591106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Distinct Value</a:t>
            </a:r>
          </a:p>
        </p:txBody>
      </p:sp>
      <p:sp>
        <p:nvSpPr>
          <p:cNvPr id="18" name="Rectangle 17"/>
          <p:cNvSpPr/>
          <p:nvPr/>
        </p:nvSpPr>
        <p:spPr>
          <a:xfrm>
            <a:off x="527728" y="980302"/>
            <a:ext cx="11568300" cy="5496889"/>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HASONEVALUE </a:t>
            </a:r>
            <a:r>
              <a:rPr lang="en-US" sz="2400" dirty="0">
                <a:gradFill>
                  <a:gsLst>
                    <a:gs pos="2917">
                      <a:schemeClr val="tx1"/>
                    </a:gs>
                    <a:gs pos="30000">
                      <a:schemeClr val="tx1"/>
                    </a:gs>
                  </a:gsLst>
                  <a:lin ang="5400000" scaled="0"/>
                </a:gradFill>
              </a:rPr>
              <a:t>- Returns TRUE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is FALSE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r>
              <a:rPr lang="en-US" b="1" dirty="0">
                <a:solidFill>
                  <a:srgbClr val="00B0F0"/>
                </a:solidFill>
              </a:rPr>
              <a:t>            Header =  IF ( HASONEVALUE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CONCATENATE (“Report Header for Price Band : ",</a:t>
            </a:r>
          </a:p>
          <a:p>
            <a:r>
              <a:rPr lang="en-US" b="1" dirty="0">
                <a:solidFill>
                  <a:srgbClr val="00B0F0"/>
                </a:solidFill>
              </a:rPr>
              <a:t>                                       VALUES ( </a:t>
            </a:r>
            <a:r>
              <a:rPr lang="en-US" b="1" dirty="0" err="1">
                <a:solidFill>
                  <a:srgbClr val="00B0F0"/>
                </a:solidFill>
              </a:rPr>
              <a:t>ProductDim</a:t>
            </a:r>
            <a:r>
              <a:rPr lang="en-US" b="1" dirty="0">
                <a:solidFill>
                  <a:srgbClr val="00B0F0"/>
                </a:solidFill>
              </a:rPr>
              <a:t>[Price Band] )),</a:t>
            </a:r>
          </a:p>
          <a:p>
            <a:r>
              <a:rPr lang="en-US" b="1" dirty="0">
                <a:solidFill>
                  <a:srgbClr val="00B0F0"/>
                </a:solidFill>
              </a:rPr>
              <a:t>                               "Overall Report")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a:t>
            </a:r>
            <a:endParaRPr lang="en-US" sz="24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SELECTEDVALUE </a:t>
            </a:r>
            <a:r>
              <a:rPr lang="en-US" sz="2400" dirty="0">
                <a:gradFill>
                  <a:gsLst>
                    <a:gs pos="2917">
                      <a:schemeClr val="tx1"/>
                    </a:gs>
                    <a:gs pos="30000">
                      <a:schemeClr val="tx1"/>
                    </a:gs>
                  </a:gsLst>
                  <a:lin ang="5400000" scaled="0"/>
                </a:gradFill>
              </a:rPr>
              <a:t>- Returns the value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returns </a:t>
            </a:r>
            <a:r>
              <a:rPr lang="en-US" sz="2400" dirty="0" err="1">
                <a:gradFill>
                  <a:gsLst>
                    <a:gs pos="2917">
                      <a:schemeClr val="tx1"/>
                    </a:gs>
                    <a:gs pos="30000">
                      <a:schemeClr val="tx1"/>
                    </a:gs>
                  </a:gsLst>
                  <a:lin ang="5400000" scaled="0"/>
                </a:gradFill>
              </a:rPr>
              <a:t>alternateResult</a:t>
            </a:r>
            <a:r>
              <a:rPr lang="en-US" sz="2400" dirty="0">
                <a:gradFill>
                  <a:gsLst>
                    <a:gs pos="2917">
                      <a:schemeClr val="tx1"/>
                    </a:gs>
                    <a:gs pos="30000">
                      <a:schemeClr val="tx1"/>
                    </a:gs>
                  </a:gsLst>
                  <a:lin ang="5400000" scaled="0"/>
                </a:gradFill>
              </a:rPr>
              <a:t>.</a:t>
            </a:r>
          </a:p>
          <a:p>
            <a:r>
              <a:rPr lang="en-US" b="1" dirty="0">
                <a:solidFill>
                  <a:srgbClr val="00B0F0"/>
                </a:solidFill>
              </a:rPr>
              <a:t>            Header (SELECTEDVALUE) = </a:t>
            </a:r>
          </a:p>
          <a:p>
            <a:r>
              <a:rPr lang="en-US" b="1" dirty="0">
                <a:solidFill>
                  <a:srgbClr val="00B0F0"/>
                </a:solidFill>
              </a:rPr>
              <a:t>                              VAR </a:t>
            </a:r>
            <a:r>
              <a:rPr lang="en-US" b="1" dirty="0" err="1">
                <a:solidFill>
                  <a:srgbClr val="00B0F0"/>
                </a:solidFill>
              </a:rPr>
              <a:t>selectedPriceBand</a:t>
            </a:r>
            <a:r>
              <a:rPr lang="en-US" b="1" dirty="0">
                <a:solidFill>
                  <a:srgbClr val="00B0F0"/>
                </a:solidFill>
              </a:rPr>
              <a:t> =SELECTEDVALUE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RETURN</a:t>
            </a:r>
          </a:p>
          <a:p>
            <a:r>
              <a:rPr lang="en-US" b="1" dirty="0">
                <a:solidFill>
                  <a:srgbClr val="00B0F0"/>
                </a:solidFill>
              </a:rPr>
              <a:t>                              IF ( ISBLANK ( </a:t>
            </a:r>
            <a:r>
              <a:rPr lang="en-US" b="1" dirty="0" err="1">
                <a:solidFill>
                  <a:srgbClr val="00B0F0"/>
                </a:solidFill>
              </a:rPr>
              <a:t>selectedPriceBand</a:t>
            </a:r>
            <a:r>
              <a:rPr lang="en-US" b="1" dirty="0">
                <a:solidFill>
                  <a:srgbClr val="00B0F0"/>
                </a:solidFill>
              </a:rPr>
              <a:t> ),  "Overall Report",</a:t>
            </a:r>
          </a:p>
          <a:p>
            <a:r>
              <a:rPr lang="en-US" b="1" dirty="0">
                <a:solidFill>
                  <a:srgbClr val="00B0F0"/>
                </a:solidFill>
              </a:rPr>
              <a:t>                                 CONCATENATE ( "Report Header for Price Band: ", </a:t>
            </a:r>
            <a:r>
              <a:rPr lang="en-US" b="1" dirty="0" err="1">
                <a:solidFill>
                  <a:srgbClr val="00B0F0"/>
                </a:solidFill>
              </a:rPr>
              <a:t>selectedPriceBand</a:t>
            </a:r>
            <a:r>
              <a:rPr lang="en-US" b="1" dirty="0">
                <a:solidFill>
                  <a:srgbClr val="00B0F0"/>
                </a:solidFill>
              </a:rPr>
              <a:t> )</a:t>
            </a:r>
          </a:p>
          <a:p>
            <a:r>
              <a:rPr lang="en-US" b="1" dirty="0">
                <a:solidFill>
                  <a:srgbClr val="00B0F0"/>
                </a:solidFill>
              </a:rPr>
              <a:t>                              )</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C6EB73D0-82B5-48E6-9139-3B45ED4FEC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042416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Dim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2" name="Footer Placeholder 1">
            <a:extLst>
              <a:ext uri="{FF2B5EF4-FFF2-40B4-BE49-F238E27FC236}">
                <a16:creationId xmlns:a16="http://schemas.microsoft.com/office/drawing/2014/main" id="{B2F391A7-B015-4B83-821A-E3D3B6A32E3B}"/>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D3C52CBD-928F-4AEB-BEDF-EFF15EB047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883975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Filtered Set of Rows</a:t>
            </a:r>
          </a:p>
        </p:txBody>
      </p:sp>
      <p:sp>
        <p:nvSpPr>
          <p:cNvPr id="3" name="Rectangle 2"/>
          <p:cNvSpPr/>
          <p:nvPr/>
        </p:nvSpPr>
        <p:spPr>
          <a:xfrm>
            <a:off x="479008" y="1716322"/>
            <a:ext cx="11233984" cy="369332"/>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2734010"/>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cxnSp>
        <p:nvCxnSpPr>
          <p:cNvPr id="15" name="Straight Arrow Connector 14"/>
          <p:cNvCxnSpPr/>
          <p:nvPr/>
        </p:nvCxnSpPr>
        <p:spPr>
          <a:xfrm>
            <a:off x="8041710" y="4341630"/>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1706279-3CD1-4B2B-BBBF-393BA66698AC}"/>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750F0CAF-FE41-4A41-952C-FF3B3ADBB059}"/>
              </a:ext>
            </a:extLst>
          </p:cNvPr>
          <p:cNvPicPr>
            <a:picLocks noChangeAspect="1"/>
          </p:cNvPicPr>
          <p:nvPr/>
        </p:nvPicPr>
        <p:blipFill>
          <a:blip r:embed="rId3"/>
          <a:stretch>
            <a:fillRect/>
          </a:stretch>
        </p:blipFill>
        <p:spPr>
          <a:xfrm>
            <a:off x="6044382" y="2566618"/>
            <a:ext cx="1640932" cy="2979627"/>
          </a:xfrm>
          <a:prstGeom prst="rect">
            <a:avLst/>
          </a:prstGeom>
        </p:spPr>
      </p:pic>
      <p:sp>
        <p:nvSpPr>
          <p:cNvPr id="12" name="Rectangle 11"/>
          <p:cNvSpPr/>
          <p:nvPr/>
        </p:nvSpPr>
        <p:spPr bwMode="auto">
          <a:xfrm>
            <a:off x="6044380" y="2862948"/>
            <a:ext cx="1640933" cy="268330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D9F278D9-C03E-4E55-A1F7-484266C37D68}"/>
              </a:ext>
            </a:extLst>
          </p:cNvPr>
          <p:cNvPicPr>
            <a:picLocks noChangeAspect="1"/>
          </p:cNvPicPr>
          <p:nvPr/>
        </p:nvPicPr>
        <p:blipFill>
          <a:blip r:embed="rId3"/>
          <a:stretch>
            <a:fillRect/>
          </a:stretch>
        </p:blipFill>
        <p:spPr>
          <a:xfrm>
            <a:off x="9410730" y="3106456"/>
            <a:ext cx="1640932" cy="2646644"/>
          </a:xfrm>
          <a:prstGeom prst="rect">
            <a:avLst/>
          </a:prstGeom>
        </p:spPr>
      </p:pic>
      <p:sp>
        <p:nvSpPr>
          <p:cNvPr id="13" name="Rectangle 12"/>
          <p:cNvSpPr/>
          <p:nvPr/>
        </p:nvSpPr>
        <p:spPr bwMode="auto">
          <a:xfrm>
            <a:off x="9410731" y="3390900"/>
            <a:ext cx="1587610" cy="2362200"/>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97FBE798-FF1F-4784-9095-6B1EAE94E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99738048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Iterator Functions </a:t>
            </a:r>
          </a:p>
        </p:txBody>
      </p:sp>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
        <p:nvSpPr>
          <p:cNvPr id="3" name="Footer Placeholder 2">
            <a:extLst>
              <a:ext uri="{FF2B5EF4-FFF2-40B4-BE49-F238E27FC236}">
                <a16:creationId xmlns:a16="http://schemas.microsoft.com/office/drawing/2014/main" id="{B359F86B-7255-41D9-93B7-517DD96C5534}"/>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31F6FCED-CBCC-4087-AB46-5C74FDB0FB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17356625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0449920F-08B8-4F74-87E2-60301E5A69B1}"/>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A339EE2D-843C-4FFA-B834-465BDA0E68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73934574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807EE579-B6A9-475F-B8A1-761E7D10CC05}"/>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FBEEEA92-DAA8-41B0-9E81-CBB80D939271}"/>
              </a:ext>
            </a:extLst>
          </p:cNvPr>
          <p:cNvPicPr>
            <a:picLocks noChangeAspect="1"/>
          </p:cNvPicPr>
          <p:nvPr/>
        </p:nvPicPr>
        <p:blipFill>
          <a:blip r:embed="rId3"/>
          <a:stretch>
            <a:fillRect/>
          </a:stretch>
        </p:blipFill>
        <p:spPr>
          <a:xfrm>
            <a:off x="3212061" y="2910654"/>
            <a:ext cx="3511114" cy="2238590"/>
          </a:xfrm>
          <a:prstGeom prst="rect">
            <a:avLst/>
          </a:prstGeom>
        </p:spPr>
      </p:pic>
      <p:pic>
        <p:nvPicPr>
          <p:cNvPr id="3" name="Picture 2">
            <a:extLst>
              <a:ext uri="{FF2B5EF4-FFF2-40B4-BE49-F238E27FC236}">
                <a16:creationId xmlns:a16="http://schemas.microsoft.com/office/drawing/2014/main" id="{91FADCCE-135B-49AC-A2FC-97300E1C01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6778813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
        <p:nvSpPr>
          <p:cNvPr id="21" name="TextBox 20"/>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sp>
        <p:nvSpPr>
          <p:cNvPr id="2" name="Footer Placeholder 1">
            <a:extLst>
              <a:ext uri="{FF2B5EF4-FFF2-40B4-BE49-F238E27FC236}">
                <a16:creationId xmlns:a16="http://schemas.microsoft.com/office/drawing/2014/main" id="{3BD045FA-CB8A-4314-B166-7D248BC76D86}"/>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920A1D02-1DAF-4321-B988-6BC5435CBECD}"/>
              </a:ext>
            </a:extLst>
          </p:cNvPr>
          <p:cNvPicPr>
            <a:picLocks noChangeAspect="1"/>
          </p:cNvPicPr>
          <p:nvPr/>
        </p:nvPicPr>
        <p:blipFill>
          <a:blip r:embed="rId3"/>
          <a:stretch>
            <a:fillRect/>
          </a:stretch>
        </p:blipFill>
        <p:spPr>
          <a:xfrm>
            <a:off x="2852530" y="3056024"/>
            <a:ext cx="7654953" cy="864945"/>
          </a:xfrm>
          <a:prstGeom prst="rect">
            <a:avLst/>
          </a:prstGeom>
        </p:spPr>
      </p:pic>
      <p:pic>
        <p:nvPicPr>
          <p:cNvPr id="7" name="Picture 6">
            <a:extLst>
              <a:ext uri="{FF2B5EF4-FFF2-40B4-BE49-F238E27FC236}">
                <a16:creationId xmlns:a16="http://schemas.microsoft.com/office/drawing/2014/main" id="{728AD2AD-AE39-4393-856D-E86C52CEBB37}"/>
              </a:ext>
            </a:extLst>
          </p:cNvPr>
          <p:cNvPicPr>
            <a:picLocks noChangeAspect="1"/>
          </p:cNvPicPr>
          <p:nvPr/>
        </p:nvPicPr>
        <p:blipFill>
          <a:blip r:embed="rId4"/>
          <a:stretch>
            <a:fillRect/>
          </a:stretch>
        </p:blipFill>
        <p:spPr>
          <a:xfrm>
            <a:off x="2963537" y="4930440"/>
            <a:ext cx="4599069" cy="899238"/>
          </a:xfrm>
          <a:prstGeom prst="rect">
            <a:avLst/>
          </a:prstGeom>
        </p:spPr>
      </p:pic>
      <p:sp>
        <p:nvSpPr>
          <p:cNvPr id="20" name="Rectangle 19"/>
          <p:cNvSpPr/>
          <p:nvPr/>
        </p:nvSpPr>
        <p:spPr bwMode="auto">
          <a:xfrm>
            <a:off x="2963536" y="5179018"/>
            <a:ext cx="4599069" cy="23352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EDC6DCBD-69C3-4161-8513-0AB13A758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19216699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a Measure – Iterator Functions</a:t>
            </a:r>
          </a:p>
        </p:txBody>
      </p:sp>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3"/>
          <a:stretch>
            <a:fillRect/>
          </a:stretch>
        </p:blipFill>
        <p:spPr>
          <a:xfrm>
            <a:off x="5112077" y="3921334"/>
            <a:ext cx="1577554" cy="1306895"/>
          </a:xfrm>
          <a:prstGeom prst="rect">
            <a:avLst/>
          </a:prstGeom>
        </p:spPr>
      </p:pic>
      <p:sp>
        <p:nvSpPr>
          <p:cNvPr id="2" name="Footer Placeholder 1">
            <a:extLst>
              <a:ext uri="{FF2B5EF4-FFF2-40B4-BE49-F238E27FC236}">
                <a16:creationId xmlns:a16="http://schemas.microsoft.com/office/drawing/2014/main" id="{A8E5B45D-A573-4457-AACD-E883DA232F29}"/>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046A8340-8286-4E25-B9BC-927A901720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15610343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Iterators</a:t>
            </a:r>
          </a:p>
        </p:txBody>
      </p:sp>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14AD0DA-EAC1-48D0-9B9F-741330EA2E5C}"/>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535EAD23-5A38-416E-884B-C9E1104408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96347411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
        <p:nvSpPr>
          <p:cNvPr id="4" name="Footer Placeholder 3">
            <a:extLst>
              <a:ext uri="{FF2B5EF4-FFF2-40B4-BE49-F238E27FC236}">
                <a16:creationId xmlns:a16="http://schemas.microsoft.com/office/drawing/2014/main" id="{D963C091-36CC-45AE-A0E7-4FB4F49BEE5A}"/>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EAAFBDF6-17C5-4D82-84BA-813364CFE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0489937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Other Iterator Functions</a:t>
            </a:r>
          </a:p>
        </p:txBody>
      </p:sp>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
        <p:nvSpPr>
          <p:cNvPr id="2" name="Footer Placeholder 1">
            <a:extLst>
              <a:ext uri="{FF2B5EF4-FFF2-40B4-BE49-F238E27FC236}">
                <a16:creationId xmlns:a16="http://schemas.microsoft.com/office/drawing/2014/main" id="{CF1389B4-EFD1-4B0D-96F8-15EF0514CD2E}"/>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C318FAA3-7152-49F7-8D23-6DC84A8A5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63095152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  Summary and Application</a:t>
            </a:r>
          </a:p>
        </p:txBody>
      </p:sp>
      <p:sp>
        <p:nvSpPr>
          <p:cNvPr id="4" name="TextBox 3"/>
          <p:cNvSpPr txBox="1"/>
          <p:nvPr/>
        </p:nvSpPr>
        <p:spPr>
          <a:xfrm>
            <a:off x="257561" y="5582718"/>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18410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CAAE5600-AA51-4729-9967-8938D516D079}"/>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D6CF360C-18E2-4327-95AE-53981B403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9657210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Relationships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2" name="Footer Placeholder 1">
            <a:extLst>
              <a:ext uri="{FF2B5EF4-FFF2-40B4-BE49-F238E27FC236}">
                <a16:creationId xmlns:a16="http://schemas.microsoft.com/office/drawing/2014/main" id="{2E6A8332-6B31-488A-ACA4-73976BB65ADA}"/>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E0F51C48-F2A2-4B5E-A5E8-D4528BD91A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4092034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506186" y="36543"/>
            <a:ext cx="10948456" cy="657331"/>
          </a:xfrm>
          <a:prstGeom prst="rect">
            <a:avLst/>
          </a:prstGeom>
          <a:noFill/>
        </p:spPr>
        <p:txBody>
          <a:bodyPr wrap="square" rtlCol="0">
            <a:spAutoFit/>
          </a:bodyPr>
          <a:lstStyle/>
          <a:p>
            <a:r>
              <a:rPr lang="en-US" sz="3600" b="1" dirty="0">
                <a:solidFill>
                  <a:schemeClr val="tx1"/>
                </a:solidFill>
              </a:rPr>
              <a:t>Lab </a:t>
            </a:r>
            <a:r>
              <a:rPr lang="en-US" sz="3600" b="1" dirty="0"/>
              <a:t>03</a:t>
            </a:r>
            <a:endParaRPr lang="en-US" sz="3600" b="1" dirty="0">
              <a:solidFill>
                <a:schemeClr val="tx1"/>
              </a:solidFill>
            </a:endParaRP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EF2EA12-D2E2-42F6-94CD-06C96D615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
        <p:nvSpPr>
          <p:cNvPr id="9" name="Rectangle 8">
            <a:extLst>
              <a:ext uri="{FF2B5EF4-FFF2-40B4-BE49-F238E27FC236}">
                <a16:creationId xmlns:a16="http://schemas.microsoft.com/office/drawing/2014/main" id="{16B65CF2-F504-48B0-AC44-51715CE35F07}"/>
              </a:ext>
            </a:extLst>
          </p:cNvPr>
          <p:cNvSpPr/>
          <p:nvPr/>
        </p:nvSpPr>
        <p:spPr>
          <a:xfrm>
            <a:off x="296948" y="1367991"/>
            <a:ext cx="11354582" cy="1815882"/>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the files:</a:t>
            </a:r>
          </a:p>
          <a:p>
            <a:pPr lvl="1"/>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Data Modeling Labs </a:t>
            </a:r>
            <a:r>
              <a:rPr lang="en-US" sz="2800" dirty="0">
                <a:gradFill>
                  <a:gsLst>
                    <a:gs pos="1250">
                      <a:schemeClr val="tx1"/>
                    </a:gs>
                    <a:gs pos="100000">
                      <a:schemeClr val="tx1"/>
                    </a:gs>
                  </a:gsLst>
                  <a:lin ang="5400000" scaled="0"/>
                </a:gradFill>
              </a:rPr>
              <a:t> </a:t>
            </a:r>
            <a:br>
              <a:rPr lang="en-US" sz="2800" dirty="0">
                <a:gradFill>
                  <a:gsLst>
                    <a:gs pos="1250">
                      <a:schemeClr val="tx1"/>
                    </a:gs>
                    <a:gs pos="100000">
                      <a:schemeClr val="tx1"/>
                    </a:gs>
                  </a:gsLst>
                  <a:lin ang="5400000" scaled="0"/>
                </a:gradFill>
              </a:rPr>
            </a:br>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Complete Lab 03 – Create Report for the VP </a:t>
            </a:r>
          </a:p>
        </p:txBody>
      </p:sp>
    </p:spTree>
    <p:extLst>
      <p:ext uri="{BB962C8B-B14F-4D97-AF65-F5344CB8AC3E}">
        <p14:creationId xmlns:p14="http://schemas.microsoft.com/office/powerpoint/2010/main" val="2761496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a:t>
            </a:r>
          </a:p>
        </p:txBody>
      </p:sp>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
        <p:nvSpPr>
          <p:cNvPr id="2" name="Footer Placeholder 1">
            <a:extLst>
              <a:ext uri="{FF2B5EF4-FFF2-40B4-BE49-F238E27FC236}">
                <a16:creationId xmlns:a16="http://schemas.microsoft.com/office/drawing/2014/main" id="{E057C50F-2105-46AB-9109-5662AC6C4DA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53E5C986-3B37-445F-BEAB-53E383537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80427294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6</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6 OBJECTIVES </a:t>
            </a:r>
          </a:p>
        </p:txBody>
      </p:sp>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44FEB1FB-F894-469E-A782-6CFEA76DEAE3}"/>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5A46CD6E-245B-42E9-8681-213B5E3819BE}"/>
              </a:ext>
            </a:extLst>
          </p:cNvPr>
          <p:cNvSpPr>
            <a:spLocks noGrp="1"/>
          </p:cNvSpPr>
          <p:nvPr>
            <p:ph type="sldNum" sz="quarter" idx="11"/>
          </p:nvPr>
        </p:nvSpPr>
        <p:spPr/>
        <p:txBody>
          <a:bodyPr/>
          <a:lstStyle/>
          <a:p>
            <a:fld id="{4E4C8473-95EA-48C2-917D-84A3AF9AB99B}" type="slidenum">
              <a:rPr lang="en-US" smtClean="0"/>
              <a:t>123</a:t>
            </a:fld>
            <a:endParaRPr lang="en-US" dirty="0"/>
          </a:p>
        </p:txBody>
      </p:sp>
      <p:pic>
        <p:nvPicPr>
          <p:cNvPr id="7" name="Picture 6">
            <a:extLst>
              <a:ext uri="{FF2B5EF4-FFF2-40B4-BE49-F238E27FC236}">
                <a16:creationId xmlns:a16="http://schemas.microsoft.com/office/drawing/2014/main" id="{58BEF044-F203-42FB-8471-8E15CFD898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630922529"/>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
        <p:nvSpPr>
          <p:cNvPr id="9" name="Footer Placeholder 8">
            <a:extLst>
              <a:ext uri="{FF2B5EF4-FFF2-40B4-BE49-F238E27FC236}">
                <a16:creationId xmlns:a16="http://schemas.microsoft.com/office/drawing/2014/main" id="{BEAF28DA-265A-49C3-8AA9-A3ECFA9A7C76}"/>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81A47229-67EF-4DD8-A1FC-CDF0147634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21201075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3" name="Footer Placeholder 2">
            <a:extLst>
              <a:ext uri="{FF2B5EF4-FFF2-40B4-BE49-F238E27FC236}">
                <a16:creationId xmlns:a16="http://schemas.microsoft.com/office/drawing/2014/main" id="{7301CD7D-438D-426A-8638-B92F57F33261}"/>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9D885DBB-E1BD-4FCD-9B52-25E4C4078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04762437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3" name="Footer Placeholder 2">
            <a:extLst>
              <a:ext uri="{FF2B5EF4-FFF2-40B4-BE49-F238E27FC236}">
                <a16:creationId xmlns:a16="http://schemas.microsoft.com/office/drawing/2014/main" id="{2DED806E-07D7-476A-AED4-474A80C6D447}"/>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7E116309-6CBD-41A7-86C2-337ECC49CE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28627526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24132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3" name="Footer Placeholder 2">
            <a:extLst>
              <a:ext uri="{FF2B5EF4-FFF2-40B4-BE49-F238E27FC236}">
                <a16:creationId xmlns:a16="http://schemas.microsoft.com/office/drawing/2014/main" id="{AB8B6400-B634-47AE-9B58-9F20B373109E}"/>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E247C073-026A-4F7B-932E-C97A71FA0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2752973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93D64B3-633D-4F37-9692-92D9F5B498CB}"/>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173978A0-D759-42FA-A3C5-31F19B4A69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02869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3" name="Footer Placeholder 2">
            <a:extLst>
              <a:ext uri="{FF2B5EF4-FFF2-40B4-BE49-F238E27FC236}">
                <a16:creationId xmlns:a16="http://schemas.microsoft.com/office/drawing/2014/main" id="{F6C6A080-88C2-441F-9EC4-515AD04826D2}"/>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58BE7C0A-B6C1-4B29-B221-398BF129B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601012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Data Model Brings Facts and Dimensions Together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aphicFrame>
        <p:nvGraphicFramePr>
          <p:cNvPr id="4" name="Diagram 3"/>
          <p:cNvGraphicFramePr/>
          <p:nvPr>
            <p:extLst>
              <p:ext uri="{D42A27DB-BD31-4B8C-83A1-F6EECF244321}">
                <p14:modId xmlns:p14="http://schemas.microsoft.com/office/powerpoint/2010/main" val="3658947238"/>
              </p:ext>
            </p:extLst>
          </p:nvPr>
        </p:nvGraphicFramePr>
        <p:xfrm>
          <a:off x="2606329" y="2225793"/>
          <a:ext cx="6620510" cy="278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99678" y="5674401"/>
            <a:ext cx="112569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a:t>
            </a:r>
            <a:r>
              <a:rPr kumimoji="0" lang="en-US" sz="1800" b="0" i="1" u="none" strike="noStrike" kern="0" cap="none" spc="0" normalizeH="0" baseline="0" noProof="0" dirty="0">
                <a:ln>
                  <a:noFill/>
                </a:ln>
                <a:gradFill>
                  <a:gsLst>
                    <a:gs pos="2917">
                      <a:schemeClr val="tx1"/>
                    </a:gs>
                    <a:gs pos="30000">
                      <a:schemeClr val="tx1"/>
                    </a:gs>
                  </a:gsLst>
                  <a:lin ang="5400000" scaled="0"/>
                </a:gradFill>
                <a:effectLst/>
                <a:uLnTx/>
                <a:uFillTx/>
              </a:rPr>
              <a:t>Generally</a:t>
            </a:r>
            <a:r>
              <a:rPr lang="en-US" i="1" kern="0" dirty="0">
                <a:gradFill>
                  <a:gsLst>
                    <a:gs pos="2917">
                      <a:schemeClr val="tx1"/>
                    </a:gs>
                    <a:gs pos="30000">
                      <a:schemeClr val="tx1"/>
                    </a:gs>
                  </a:gsLst>
                  <a:lin ang="5400000" scaled="0"/>
                </a:gradFill>
              </a:rPr>
              <a:t> best practice</a:t>
            </a:r>
            <a:endParaRPr kumimoji="0" lang="en-US" sz="1800" b="0" i="1"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2" name="Footer Placeholder 1">
            <a:extLst>
              <a:ext uri="{FF2B5EF4-FFF2-40B4-BE49-F238E27FC236}">
                <a16:creationId xmlns:a16="http://schemas.microsoft.com/office/drawing/2014/main" id="{BAF8E02E-9937-413F-BDDD-4106E15BEC15}"/>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C24B482B-C404-46C2-B4D9-487105F7E2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77055424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088359"/>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
        <p:nvSpPr>
          <p:cNvPr id="3" name="Footer Placeholder 2">
            <a:extLst>
              <a:ext uri="{FF2B5EF4-FFF2-40B4-BE49-F238E27FC236}">
                <a16:creationId xmlns:a16="http://schemas.microsoft.com/office/drawing/2014/main" id="{925AD63D-38DA-406E-9D6C-803037DBC0A3}"/>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3B7BFDE4-0EA7-4E1B-A95A-7EECDE9D7E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2394650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8189"/>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Month over Month</a:t>
            </a:r>
          </a:p>
        </p:txBody>
      </p:sp>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2" name="Footer Placeholder 1">
            <a:extLst>
              <a:ext uri="{FF2B5EF4-FFF2-40B4-BE49-F238E27FC236}">
                <a16:creationId xmlns:a16="http://schemas.microsoft.com/office/drawing/2014/main" id="{D2216B5E-3E83-4F4F-8D59-94777E99EC1C}"/>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06FC3910-0C90-4BEA-9EE2-F2E5B42E02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32158269"/>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Monthly Active Users</a:t>
            </a:r>
          </a:p>
        </p:txBody>
      </p:sp>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
        <p:nvSpPr>
          <p:cNvPr id="2" name="Footer Placeholder 1">
            <a:extLst>
              <a:ext uri="{FF2B5EF4-FFF2-40B4-BE49-F238E27FC236}">
                <a16:creationId xmlns:a16="http://schemas.microsoft.com/office/drawing/2014/main" id="{C75C9F7F-01FE-4CDC-9A73-1B8934657115}"/>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555CE6B0-C2FE-4607-B6E4-30F757252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654184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4698" y="6282075"/>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
        <p:nvSpPr>
          <p:cNvPr id="3" name="Footer Placeholder 2">
            <a:extLst>
              <a:ext uri="{FF2B5EF4-FFF2-40B4-BE49-F238E27FC236}">
                <a16:creationId xmlns:a16="http://schemas.microsoft.com/office/drawing/2014/main" id="{569727D4-F5A3-47B5-A617-C639A89EA12D}"/>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48DE2C82-F56F-4C48-8E7A-7E30EAE49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77718168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6 </a:t>
            </a:r>
          </a:p>
        </p:txBody>
      </p:sp>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134</a:t>
            </a:fld>
            <a:endParaRPr lang="en-US" dirty="0"/>
          </a:p>
        </p:txBody>
      </p:sp>
      <p:pic>
        <p:nvPicPr>
          <p:cNvPr id="7" name="Picture 6">
            <a:extLst>
              <a:ext uri="{FF2B5EF4-FFF2-40B4-BE49-F238E27FC236}">
                <a16:creationId xmlns:a16="http://schemas.microsoft.com/office/drawing/2014/main" id="{936FF67A-B7D2-4646-8CA1-CAFBE041C3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706485417"/>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7</a:t>
            </a:r>
          </a:p>
          <a:p>
            <a:r>
              <a:rPr lang="en-US" sz="6600" b="1" dirty="0">
                <a:solidFill>
                  <a:schemeClr val="tx1"/>
                </a:solidFill>
              </a:rPr>
              <a:t>DAX Best Practices</a:t>
            </a:r>
            <a:endParaRPr lang="en-US" sz="6600" b="1" i="1" dirty="0">
              <a:solidFill>
                <a:schemeClr val="tx1"/>
              </a:solidFill>
            </a:endParaRPr>
          </a:p>
        </p:txBody>
      </p:sp>
    </p:spTree>
    <p:extLst>
      <p:ext uri="{BB962C8B-B14F-4D97-AF65-F5344CB8AC3E}">
        <p14:creationId xmlns:p14="http://schemas.microsoft.com/office/powerpoint/2010/main" val="3684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7 OBJECTIVES </a:t>
            </a:r>
          </a:p>
        </p:txBody>
      </p:sp>
      <p:sp>
        <p:nvSpPr>
          <p:cNvPr id="5" name="Rectangle 4"/>
          <p:cNvSpPr/>
          <p:nvPr/>
        </p:nvSpPr>
        <p:spPr>
          <a:xfrm>
            <a:off x="231833" y="1185026"/>
            <a:ext cx="11037454" cy="272888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Emphasize importance of writing efficient DAX measures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2E189AC2-13FE-4159-B9E3-C02EFB4B9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5811132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variables instead of repeating measures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570756"/>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 the following DAX expression:</a:t>
            </a:r>
          </a:p>
          <a:p>
            <a:r>
              <a:rPr lang="en-US" sz="2400" kern="0" dirty="0">
                <a:gradFill>
                  <a:gsLst>
                    <a:gs pos="1250">
                      <a:schemeClr val="tx1"/>
                    </a:gs>
                    <a:gs pos="100000">
                      <a:schemeClr val="tx1"/>
                    </a:gs>
                  </a:gsLst>
                  <a:lin ang="5400000" scaled="0"/>
                </a:gradFill>
                <a:latin typeface="+mj-lt"/>
              </a:rPr>
              <a:t>	</a:t>
            </a:r>
            <a:r>
              <a:rPr lang="en-US" b="1" dirty="0">
                <a:solidFill>
                  <a:schemeClr val="tx1">
                    <a:lumMod val="60000"/>
                    <a:lumOff val="40000"/>
                  </a:schemeClr>
                </a:solidFill>
              </a:rPr>
              <a:t>Ratio = IF([Total Rows] &gt; 10, SUM(Revenue) /[Total Rows], 0)</a:t>
            </a:r>
          </a:p>
          <a:p>
            <a:endParaRPr lang="en-US" sz="2400" kern="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Faster DAX:</a:t>
            </a:r>
          </a:p>
          <a:p>
            <a:pPr fontAlgn="ctr"/>
            <a:endParaRPr lang="en-US" sz="2400" kern="0" dirty="0">
              <a:gradFill>
                <a:gsLst>
                  <a:gs pos="1250">
                    <a:schemeClr val="tx1"/>
                  </a:gs>
                  <a:gs pos="100000">
                    <a:schemeClr val="tx1"/>
                  </a:gs>
                </a:gsLst>
                <a:lin ang="5400000" scaled="0"/>
              </a:gradFill>
              <a:latin typeface="+mj-lt"/>
            </a:endParaRPr>
          </a:p>
          <a:p>
            <a:r>
              <a:rPr lang="en-US" sz="2400" kern="0" dirty="0">
                <a:gradFill>
                  <a:gsLst>
                    <a:gs pos="1250">
                      <a:schemeClr val="tx1"/>
                    </a:gs>
                    <a:gs pos="100000">
                      <a:schemeClr val="tx1"/>
                    </a:gs>
                  </a:gsLst>
                  <a:lin ang="5400000" scaled="0"/>
                </a:gradFill>
                <a:latin typeface="+mj-lt"/>
              </a:rPr>
              <a:t>	</a:t>
            </a:r>
            <a:r>
              <a:rPr lang="en-US" b="1" dirty="0">
                <a:solidFill>
                  <a:srgbClr val="00B0F0"/>
                </a:solidFill>
              </a:rPr>
              <a:t>VAR </a:t>
            </a:r>
            <a:r>
              <a:rPr lang="en-US" b="1" dirty="0" err="1">
                <a:solidFill>
                  <a:srgbClr val="00B0F0"/>
                </a:solidFill>
              </a:rPr>
              <a:t>totalRows</a:t>
            </a:r>
            <a:r>
              <a:rPr lang="en-US" b="1" dirty="0">
                <a:solidFill>
                  <a:srgbClr val="00B0F0"/>
                </a:solidFill>
              </a:rPr>
              <a:t> = [Total Rows];</a:t>
            </a:r>
          </a:p>
          <a:p>
            <a:r>
              <a:rPr lang="en-US" b="1" dirty="0">
                <a:solidFill>
                  <a:schemeClr val="tx1">
                    <a:lumMod val="60000"/>
                    <a:lumOff val="40000"/>
                  </a:schemeClr>
                </a:solidFill>
              </a:rPr>
              <a:t>	Ratio = IF(</a:t>
            </a:r>
            <a:r>
              <a:rPr lang="en-US" b="1" dirty="0" err="1">
                <a:solidFill>
                  <a:schemeClr val="tx1">
                    <a:lumMod val="60000"/>
                    <a:lumOff val="40000"/>
                  </a:schemeClr>
                </a:solidFill>
              </a:rPr>
              <a:t>totalRows</a:t>
            </a:r>
            <a:r>
              <a:rPr lang="en-US" b="1" dirty="0">
                <a:solidFill>
                  <a:schemeClr val="tx1">
                    <a:lumMod val="60000"/>
                    <a:lumOff val="40000"/>
                  </a:schemeClr>
                </a:solidFill>
              </a:rPr>
              <a:t> &gt; 10, SUM(Revenue) / </a:t>
            </a:r>
            <a:r>
              <a:rPr lang="en-US" b="1" dirty="0">
                <a:solidFill>
                  <a:srgbClr val="00B0F0"/>
                </a:solidFill>
              </a:rPr>
              <a:t>totalRows</a:t>
            </a:r>
            <a:r>
              <a:rPr lang="en-US" b="1" dirty="0">
                <a:solidFill>
                  <a:schemeClr val="tx1">
                    <a:lumMod val="60000"/>
                    <a:lumOff val="40000"/>
                  </a:schemeClr>
                </a:solidFill>
              </a:rPr>
              <a:t>,0)</a:t>
            </a:r>
          </a:p>
          <a:p>
            <a:endParaRPr lang="en-US" sz="2000" dirty="0"/>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 the first expression, since measures are calculated on the fly, the [Total Rows] expression gets calculated twice, first for the condition check and then for the true condition expression</a:t>
            </a:r>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Instead of calculating the same expression multiple times, the resulting measure value can be stored in a variable and variable reference can be used wherever required</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00A21FE3-FED2-45B8-91CB-893861C86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6379437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DIVIDE() instead of /</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170646"/>
          </a:xfrm>
          <a:prstGeom prst="rect">
            <a:avLst/>
          </a:prstGeom>
        </p:spPr>
        <p:txBody>
          <a:bodyPr wrap="square">
            <a:spAutoFit/>
          </a:bodyPr>
          <a:lstStyle/>
          <a:p>
            <a:pPr marL="342900" indent="-342900" fontAlgn="ctr">
              <a:buFont typeface="Arial" panose="020B0604020202020204" pitchFamily="34" charset="0"/>
              <a:buChar char="•"/>
            </a:pPr>
            <a:r>
              <a:rPr lang="en-US" sz="2400" dirty="0"/>
              <a:t>DIVIDE() function has 3rd extra parameter which is returned in case of denominator being zero</a:t>
            </a:r>
          </a:p>
          <a:p>
            <a:pPr fontAlgn="ctr"/>
            <a:endParaRPr lang="en-US" sz="2400" dirty="0"/>
          </a:p>
          <a:p>
            <a:pPr marL="342900" indent="-342900" fontAlgn="ctr">
              <a:buFont typeface="Arial" panose="020B0604020202020204" pitchFamily="34" charset="0"/>
              <a:buChar char="•"/>
            </a:pPr>
            <a:r>
              <a:rPr lang="en-US" sz="2400" dirty="0"/>
              <a:t>It internally performs check to validate if the denominator is 0</a:t>
            </a:r>
          </a:p>
          <a:p>
            <a:pPr fontAlgn="ctr"/>
            <a:endParaRPr lang="en-US" sz="2400" dirty="0"/>
          </a:p>
          <a:p>
            <a:pPr marL="342900" indent="-342900" fontAlgn="ctr">
              <a:buFont typeface="Arial" panose="020B0604020202020204" pitchFamily="34" charset="0"/>
              <a:buChar char="•"/>
            </a:pPr>
            <a:r>
              <a:rPr lang="en-US" sz="2400" dirty="0"/>
              <a:t>There is no need to use IF condition along with '/' operator to check for invalid denominator</a:t>
            </a:r>
          </a:p>
          <a:p>
            <a:pPr fontAlgn="ctr"/>
            <a:endParaRPr lang="en-US" sz="2400" dirty="0"/>
          </a:p>
          <a:p>
            <a:pPr marL="342900" indent="-342900" fontAlgn="ctr">
              <a:buFont typeface="Arial" panose="020B0604020202020204" pitchFamily="34" charset="0"/>
              <a:buChar char="•"/>
            </a:pPr>
            <a:r>
              <a:rPr lang="en-US" sz="2400" dirty="0"/>
              <a:t>DIVIDE() also checks for ISBLANK()</a:t>
            </a: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r>
              <a:rPr lang="en-US" b="1" kern="0" dirty="0">
                <a:gradFill>
                  <a:gsLst>
                    <a:gs pos="2917">
                      <a:schemeClr val="tx1"/>
                    </a:gs>
                    <a:gs pos="30000">
                      <a:schemeClr val="tx1"/>
                    </a:gs>
                  </a:gsLst>
                  <a:lin ang="5400000" scaled="0"/>
                </a:gradFill>
              </a:rPr>
              <a:t>Note</a:t>
            </a:r>
            <a:r>
              <a:rPr lang="en-US" sz="2400" b="1" dirty="0"/>
              <a:t>:</a:t>
            </a:r>
            <a:r>
              <a:rPr lang="en-US" sz="2400" dirty="0"/>
              <a:t> </a:t>
            </a:r>
            <a:r>
              <a:rPr lang="en-US" kern="0" dirty="0">
                <a:gradFill>
                  <a:gsLst>
                    <a:gs pos="2917">
                      <a:schemeClr val="tx1"/>
                    </a:gs>
                    <a:gs pos="30000">
                      <a:schemeClr val="tx1"/>
                    </a:gs>
                  </a:gsLst>
                  <a:lin ang="5400000" scaled="0"/>
                </a:gradFill>
              </a:rPr>
              <a:t>If it is certain that the denominator value would not be 0, then it is better to use '/' operator without any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since DIVIDE() function would always perform an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internally</a:t>
            </a:r>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8376189F-08A4-45DE-B546-A66A72B2D1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792533893"/>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ratios efficiently</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4524315"/>
          </a:xfrm>
          <a:prstGeom prst="rect">
            <a:avLst/>
          </a:prstGeom>
        </p:spPr>
        <p:txBody>
          <a:bodyPr wrap="square">
            <a:spAutoFit/>
          </a:bodyPr>
          <a:lstStyle/>
          <a:p>
            <a:pPr fontAlgn="ctr"/>
            <a:endParaRPr lang="en-US" sz="2400" dirty="0"/>
          </a:p>
          <a:p>
            <a:pPr fontAlgn="ctr"/>
            <a:r>
              <a:rPr lang="en-US" sz="2400" b="1" dirty="0"/>
              <a:t>Use (a-b)/b with variables instead of a/b – 1 or a/b*100 – 100</a:t>
            </a:r>
          </a:p>
          <a:p>
            <a:pPr fontAlgn="ctr"/>
            <a:endParaRPr lang="en-US" sz="2400" dirty="0"/>
          </a:p>
          <a:p>
            <a:pPr marL="342900" indent="-342900" fontAlgn="ctr">
              <a:buFont typeface="Arial" panose="020B0604020202020204" pitchFamily="34" charset="0"/>
              <a:buChar char="•"/>
            </a:pPr>
            <a:r>
              <a:rPr lang="en-US" sz="2400" dirty="0"/>
              <a:t>We can achieve the same performance by using variables and using (a-b)/b to calculate ratio</a:t>
            </a:r>
          </a:p>
          <a:p>
            <a:pPr fontAlgn="ctr"/>
            <a:endParaRPr lang="en-US" sz="2400" dirty="0"/>
          </a:p>
          <a:p>
            <a:pPr marL="342900" indent="-342900" fontAlgn="ctr">
              <a:buFont typeface="Arial" panose="020B0604020202020204" pitchFamily="34" charset="0"/>
              <a:buChar char="•"/>
            </a:pPr>
            <a:r>
              <a:rPr lang="en-US" sz="2400" dirty="0"/>
              <a:t>If both a and b are blank values, then (a-b)/b would return blank and would be filtered out where as a/b – 1 would return -1 and increase query space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BF87381D-3868-4575-89AA-7223B0ACCD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1720717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Flat or Denormalized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a:t>
            </a:r>
            <a:r>
              <a:rPr lang="en-US" sz="2400" kern="0" dirty="0">
                <a:gradFill>
                  <a:gsLst>
                    <a:gs pos="1250">
                      <a:schemeClr val="tx1"/>
                    </a:gs>
                    <a:gs pos="100000">
                      <a:schemeClr val="tx1"/>
                    </a:gs>
                  </a:gsLst>
                  <a:lin ang="5400000" scaled="0"/>
                </a:gradFill>
                <a:latin typeface="+mj-lt"/>
              </a:rPr>
              <a:t>grow and quickly “blow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up”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3"/>
          <a:stretch>
            <a:fillRect/>
          </a:stretch>
        </p:blipFill>
        <p:spPr>
          <a:xfrm>
            <a:off x="137160" y="2286000"/>
            <a:ext cx="7743905" cy="2891642"/>
          </a:xfrm>
          <a:prstGeom prst="rect">
            <a:avLst/>
          </a:prstGeom>
        </p:spPr>
      </p:pic>
      <p:sp>
        <p:nvSpPr>
          <p:cNvPr id="2" name="Footer Placeholder 1">
            <a:extLst>
              <a:ext uri="{FF2B5EF4-FFF2-40B4-BE49-F238E27FC236}">
                <a16:creationId xmlns:a16="http://schemas.microsoft.com/office/drawing/2014/main" id="{4ECD4D48-4494-436D-8ADC-5E47F4B6C84E}"/>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8CE094FC-F1D4-4FF2-B518-502F5F91D4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57700631"/>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Don’t change blanks to zeros or other values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3785652"/>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Sometimes people replace blanks with zeros or other strings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automatically filters out all the rows with blank values from query results</a:t>
            </a:r>
          </a:p>
          <a:p>
            <a:pPr fontAlgn="ctr"/>
            <a:endParaRPr lang="en-US" sz="2400" dirty="0"/>
          </a:p>
          <a:p>
            <a:pPr marL="342900" indent="-342900" fontAlgn="ctr">
              <a:buFont typeface="Arial" panose="020B0604020202020204" pitchFamily="34" charset="0"/>
              <a:buChar char="•"/>
            </a:pPr>
            <a:r>
              <a:rPr lang="en-US" sz="2400" dirty="0"/>
              <a:t>If the blanks are replaced, the query space is greatly increased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D431975A-964C-4C00-9081-4761918439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2831134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SELECTEDVALUE() instead of HASONEVALUE()</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452431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 common pattern is to use HASONEVALUE() to check if there is only one value present for a column after applying slicers and filters and then use VALUES(</a:t>
            </a:r>
            <a:r>
              <a:rPr lang="en-US" sz="2400" dirty="0" err="1"/>
              <a:t>ColumnName</a:t>
            </a:r>
            <a:r>
              <a:rPr lang="en-US" sz="2400" dirty="0"/>
              <a:t>) DAX function to get the single value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SELECTEDVALUE() performs both the above steps internally and gets the value if there is only one distinct value present for that column or returns blank in case there are multiple values available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37344337-6CC5-4F0C-9AA0-E6498CBB26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933394213"/>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SELECTEDVALUE() instead of VALUES()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785652"/>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VALUES() returns error in case it encounters multiple values. Normally, users handle it using Error functions which are bad for performance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Instead of using that, SELECTEDVALUE() must be used which is a safer function and returns blank in case of multiple values being encountered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27FEDDE4-64B8-4551-A97A-6DA63A9158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57320801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DISTINCT() and VALUES() functions consistently</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6740307"/>
          </a:xfrm>
          <a:prstGeom prst="rect">
            <a:avLst/>
          </a:prstGeom>
        </p:spPr>
        <p:txBody>
          <a:bodyPr wrap="square">
            <a:spAutoFit/>
          </a:bodyPr>
          <a:lstStyle/>
          <a:p>
            <a:pPr marL="342900" indent="-342900" fontAlgn="ctr">
              <a:buFont typeface="Arial" panose="020B0604020202020204" pitchFamily="34" charset="0"/>
              <a:buChar char="•"/>
            </a:pPr>
            <a:r>
              <a:rPr lang="en-US" sz="2400" dirty="0"/>
              <a:t>Power BI adds a Blank value to the column in case it finds referential integrity violation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For direct query, Power BI by default adds blank value to the columns as it does not have a way to check for violations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Difference :</a:t>
            </a:r>
          </a:p>
          <a:p>
            <a:pPr marL="742950" lvl="1" indent="-285750" fontAlgn="ctr">
              <a:buFont typeface="Arial" panose="020B0604020202020204" pitchFamily="34" charset="0"/>
              <a:buChar char="•"/>
            </a:pPr>
            <a:r>
              <a:rPr lang="en-US" dirty="0"/>
              <a:t>DISTINCT(): Does not return blank which is added due to integrity violation. It includes blank only if it is part of original data</a:t>
            </a:r>
          </a:p>
          <a:p>
            <a:pPr marL="742950" lvl="1" indent="-285750" fontAlgn="ctr">
              <a:buFont typeface="Arial" panose="020B0604020202020204" pitchFamily="34" charset="0"/>
              <a:buChar char="•"/>
            </a:pPr>
            <a:r>
              <a:rPr lang="en-US" dirty="0"/>
              <a:t>VALUES(): It includes blank which is added by Power BI due to referential integrity violation</a:t>
            </a:r>
          </a:p>
          <a:p>
            <a:pPr marL="742950" lvl="1" indent="-28575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sz="2400" dirty="0"/>
              <a:t>The usage of either of the function should be same throughout the whole report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recommends to use VALUES() in the whole report if possible and blank value is not an issue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92573343-4352-4781-83B7-D9EC5F2C6F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30282300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Avoid using IFERROR() and ISERROR()</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7478970"/>
          </a:xfrm>
          <a:prstGeom prst="rect">
            <a:avLst/>
          </a:prstGeom>
        </p:spPr>
        <p:txBody>
          <a:bodyPr wrap="square">
            <a:spAutoFit/>
          </a:bodyPr>
          <a:lstStyle/>
          <a:p>
            <a:pPr marL="342900" indent="-342900" fontAlgn="ctr">
              <a:buFont typeface="Arial" panose="020B0604020202020204" pitchFamily="34" charset="0"/>
              <a:buChar char="•"/>
            </a:pPr>
            <a:r>
              <a:rPr lang="en-US" sz="2400" dirty="0"/>
              <a:t>IFERROR() and ISERROR() are sometimes used in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These functions force Power BI engine to perform step by step execution of each row to check for errors as there is currently no way which directly states which row returned the error</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FIND() and SEARCH() DAX functions provide an extra parameter which can be passed and is returned in case of the search string not present – avoids use of IFERROR/ISERROR</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Both of these functions are currently also used to check for divide by zero error or along with values to check if more than one values are returned. </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Can be avoided by using the correct DAX functions like DIVIDE() and SELECTEDVALUE() which performs the error check internally and returns the expected results</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BB04E3D7-37C1-4D4B-8C20-BA7854B93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11649067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ISBLANK() instead of =BLANK() check</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046988"/>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Use inbuilt function ISBLANK() to check for any blank values instead of using comparison operator “= Blank()”</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ISBLANK() is faster</a:t>
            </a:r>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7CCAD453-B892-4970-AA75-1B93EB60B4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08776001"/>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FILTER(ALL(</a:t>
            </a:r>
            <a:r>
              <a:rPr lang="en-US" sz="3600" dirty="0" err="1">
                <a:solidFill>
                  <a:prstClr val="black"/>
                </a:solidFill>
                <a:latin typeface="Segoe UI" panose="020B0502040204020203" pitchFamily="34" charset="0"/>
                <a:cs typeface="Segoe UI" panose="020B0502040204020203" pitchFamily="34" charset="0"/>
              </a:rPr>
              <a:t>ColumnName</a:t>
            </a:r>
            <a:r>
              <a:rPr lang="en-US" sz="3600" dirty="0">
                <a:solidFill>
                  <a:prstClr val="black"/>
                </a:solidFill>
                <a:latin typeface="Segoe UI" panose="020B0502040204020203" pitchFamily="34" charset="0"/>
                <a:cs typeface="Segoe UI" panose="020B0502040204020203" pitchFamily="34" charset="0"/>
              </a:rPr>
              <a:t>))</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7140416"/>
          </a:xfrm>
          <a:prstGeom prst="rect">
            <a:avLst/>
          </a:prstGeom>
        </p:spPr>
        <p:txBody>
          <a:bodyPr wrap="square">
            <a:spAutoFit/>
          </a:bodyPr>
          <a:lstStyle/>
          <a:p>
            <a:pPr marL="342900" indent="-342900" fontAlgn="ctr">
              <a:buFont typeface="Arial" panose="020B0604020202020204" pitchFamily="34" charset="0"/>
              <a:buChar char="•"/>
            </a:pPr>
            <a:r>
              <a:rPr lang="en-US" sz="2400" dirty="0"/>
              <a:t>To calculate measures ignoring all the filters applied on a column, use All(</a:t>
            </a:r>
            <a:r>
              <a:rPr lang="en-US" sz="2400" dirty="0" err="1"/>
              <a:t>ColumnName</a:t>
            </a:r>
            <a:r>
              <a:rPr lang="en-US" sz="2400" dirty="0"/>
              <a:t>) function along with the FILTER instead of Table or VALUES().</a:t>
            </a:r>
            <a:br>
              <a:rPr lang="en-US" sz="2400" dirty="0"/>
            </a:br>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Color = 'Red’))</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Directly applying filters using expressions and not using FILTER function behaves in the same way as mentioned above and it internally translates to use ALL function in the filter</a:t>
            </a:r>
          </a:p>
          <a:p>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Products[Color]= 'Red’)) -&gt;</a:t>
            </a:r>
          </a:p>
          <a:p>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Products[Color]= 'Red’))</a:t>
            </a:r>
          </a:p>
          <a:p>
            <a:endParaRPr lang="en-US" sz="2400" dirty="0"/>
          </a:p>
          <a:p>
            <a:pPr marL="342900" indent="-342900" fontAlgn="ctr">
              <a:buFont typeface="Arial" panose="020B0604020202020204" pitchFamily="34" charset="0"/>
              <a:buChar char="•"/>
            </a:pPr>
            <a:r>
              <a:rPr lang="en-US" sz="2400" dirty="0"/>
              <a:t>It is always better to apply filters at desired column than the whole table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Always use ALL along with FILTER function if there is no specific need to keep current context</a:t>
            </a:r>
          </a:p>
          <a:p>
            <a:pPr fontAlgn="ctr"/>
            <a:endParaRPr lang="en-US" sz="2400" dirty="0"/>
          </a:p>
          <a:p>
            <a:pPr marL="742950" lvl="1" indent="-285750" fontAlgn="ctr">
              <a:buFont typeface="Arial" panose="020B0604020202020204" pitchFamily="34" charset="0"/>
              <a:buChar char="•"/>
            </a:pPr>
            <a:r>
              <a:rPr lang="en-US" sz="1600" dirty="0">
                <a:hlinkClick r:id="rId3"/>
              </a:rPr>
              <a:t>https://pbidax.wordpress.com/2016/05/22/simple-filter-in-dax-measures/</a:t>
            </a:r>
            <a:endParaRPr lang="en-US" sz="1600" dirty="0"/>
          </a:p>
          <a:p>
            <a:pPr marL="742950" lvl="1" indent="-285750" fontAlgn="ctr">
              <a:buFont typeface="Arial" panose="020B0604020202020204" pitchFamily="34" charset="0"/>
              <a:buChar char="•"/>
            </a:pPr>
            <a:r>
              <a:rPr lang="en-US" sz="1600" dirty="0">
                <a:hlinkClick r:id="rId4"/>
              </a:rPr>
              <a:t>https://www.sqlbi.com/articles/filter-arguments-in-calculate/</a:t>
            </a:r>
            <a:endParaRPr lang="en-US" sz="16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29AE3AFB-D1EC-4BCB-A812-9EE6184FFA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509989184"/>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Do not use scalar variables in SUMMARIZE()</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632311"/>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SUMMARIZE() traditionally used to perform grouping of columns and get the resulting aggregations along with it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It is recommended to use SUMMARIZECOLUMNS() function which is a newer more optimized version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SUMMARIZE function should only be used to get just the grouped elements of a table without any measures/aggregations associated with it. </a:t>
            </a:r>
          </a:p>
          <a:p>
            <a:pPr fontAlgn="ctr"/>
            <a:br>
              <a:rPr lang="en-US" sz="2400" dirty="0"/>
            </a:br>
            <a:r>
              <a:rPr lang="en-US" sz="2400" dirty="0"/>
              <a:t>    E.g. SUMMARIZE(Table, Column1, Column2)</a:t>
            </a:r>
            <a:br>
              <a:rPr lang="en-US" sz="2400" dirty="0"/>
            </a:b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A937C85A-097A-4B7E-9262-8F4DFC9D7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50581740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Avoid using ADDCOLUMNS() in measure expressions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Measures are calculated in iterative manner by default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If measure definitions use iterative functions like </a:t>
            </a:r>
            <a:r>
              <a:rPr lang="en-US" sz="2400" dirty="0" err="1"/>
              <a:t>AddColumns</a:t>
            </a:r>
            <a:r>
              <a:rPr lang="en-US" sz="2400" dirty="0"/>
              <a:t>, it create nested iteration which downgrades the performance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557991B9-A2F1-4EF3-9F7C-BFB2B024A9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7197042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Avoid string manipulation in measures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Slows down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Work is done </a:t>
            </a:r>
            <a:r>
              <a:rPr lang="en-US" sz="2400"/>
              <a:t>in calculation engine</a:t>
            </a:r>
            <a:endParaRPr lang="en-US" sz="2400" dirty="0"/>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B5D886B-9E62-488B-80DC-E1071C2BFD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513990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Star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3"/>
          <a:stretch>
            <a:fillRect/>
          </a:stretch>
        </p:blipFill>
        <p:spPr>
          <a:xfrm>
            <a:off x="355042" y="2598104"/>
            <a:ext cx="7347328" cy="4032457"/>
          </a:xfrm>
          <a:prstGeom prst="rect">
            <a:avLst/>
          </a:prstGeom>
        </p:spPr>
      </p:pic>
      <p:sp>
        <p:nvSpPr>
          <p:cNvPr id="2" name="Footer Placeholder 1">
            <a:extLst>
              <a:ext uri="{FF2B5EF4-FFF2-40B4-BE49-F238E27FC236}">
                <a16:creationId xmlns:a16="http://schemas.microsoft.com/office/drawing/2014/main" id="{7C694187-1DE0-4576-B4D3-5C1DA9803044}"/>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58FDCA69-FE71-4B75-B848-7DB0485EF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66130920"/>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Performance Analyzer</a:t>
            </a:r>
          </a:p>
        </p:txBody>
      </p:sp>
      <p:sp>
        <p:nvSpPr>
          <p:cNvPr id="10" name="Rectangle 9">
            <a:extLst>
              <a:ext uri="{FF2B5EF4-FFF2-40B4-BE49-F238E27FC236}">
                <a16:creationId xmlns:a16="http://schemas.microsoft.com/office/drawing/2014/main" id="{513ABCEF-3C97-4A63-BA8C-040D6E200CA7}"/>
              </a:ext>
            </a:extLst>
          </p:cNvPr>
          <p:cNvSpPr/>
          <p:nvPr/>
        </p:nvSpPr>
        <p:spPr>
          <a:xfrm>
            <a:off x="276554" y="731577"/>
            <a:ext cx="5197893" cy="637097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fontAlgn="ctr"/>
            <a:r>
              <a:rPr lang="en-US" sz="2400" dirty="0"/>
              <a:t>Using Performance Analyzer:</a:t>
            </a:r>
          </a:p>
          <a:p>
            <a:pPr fontAlgn="ctr"/>
            <a:endParaRPr lang="en-US" sz="2400" dirty="0"/>
          </a:p>
          <a:p>
            <a:pPr marL="342900" indent="-342900" fontAlgn="ctr">
              <a:buFont typeface="Arial" panose="020B0604020202020204" pitchFamily="34" charset="0"/>
              <a:buChar char="•"/>
            </a:pPr>
            <a:r>
              <a:rPr lang="en-US" sz="2400" dirty="0"/>
              <a:t>You will know how each of your report elements, such as visuals and DAX formulas, are performing</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You can see and record logs that measure how each of your report elements performs when users interact with them, and which aspects of their performance are most (or least) resource intensive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AA9DF705-7604-443F-B0D0-B18A4BC48005}"/>
              </a:ext>
            </a:extLst>
          </p:cNvPr>
          <p:cNvPicPr>
            <a:picLocks noChangeAspect="1"/>
          </p:cNvPicPr>
          <p:nvPr/>
        </p:nvPicPr>
        <p:blipFill>
          <a:blip r:embed="rId3"/>
          <a:stretch>
            <a:fillRect/>
          </a:stretch>
        </p:blipFill>
        <p:spPr>
          <a:xfrm>
            <a:off x="5474448" y="1453244"/>
            <a:ext cx="6282124" cy="2872892"/>
          </a:xfrm>
          <a:prstGeom prst="rect">
            <a:avLst/>
          </a:prstGeom>
        </p:spPr>
      </p:pic>
      <p:pic>
        <p:nvPicPr>
          <p:cNvPr id="3" name="Picture 2">
            <a:extLst>
              <a:ext uri="{FF2B5EF4-FFF2-40B4-BE49-F238E27FC236}">
                <a16:creationId xmlns:a16="http://schemas.microsoft.com/office/drawing/2014/main" id="{C4B5B72F-B778-4EBD-B18A-3E8C0855A9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41952556"/>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7 </a:t>
            </a:r>
          </a:p>
        </p:txBody>
      </p:sp>
      <p:sp>
        <p:nvSpPr>
          <p:cNvPr id="5" name="Rectangle 4"/>
          <p:cNvSpPr/>
          <p:nvPr/>
        </p:nvSpPr>
        <p:spPr>
          <a:xfrm>
            <a:off x="231833" y="1185026"/>
            <a:ext cx="11037454" cy="386458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sz="2400" dirty="0" err="1">
                <a:solidFill>
                  <a:schemeClr val="tx1">
                    <a:lumMod val="50000"/>
                  </a:schemeClr>
                </a:solidFill>
              </a:rPr>
              <a:t>isBlank</a:t>
            </a:r>
            <a:r>
              <a:rPr lang="en-US" sz="2400" dirty="0">
                <a:solidFill>
                  <a:schemeClr val="tx1">
                    <a:lumMod val="50000"/>
                  </a:schemeClr>
                </a:solidFill>
              </a:rPr>
              <a:t>() or comparison operation =Blank()</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SELECTEDVALUE() or HASONEVALUE()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DIVIDE() or IFERROR()</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Using variables or repeating calculations</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151</a:t>
            </a:fld>
            <a:endParaRPr lang="en-US" dirty="0"/>
          </a:p>
        </p:txBody>
      </p:sp>
      <p:pic>
        <p:nvPicPr>
          <p:cNvPr id="7" name="Picture 6">
            <a:extLst>
              <a:ext uri="{FF2B5EF4-FFF2-40B4-BE49-F238E27FC236}">
                <a16:creationId xmlns:a16="http://schemas.microsoft.com/office/drawing/2014/main" id="{B0286374-FF99-4D11-BDC4-E98736217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660776211"/>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5750" y="484414"/>
            <a:ext cx="11925236" cy="6809015"/>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9600" dirty="0">
                <a:solidFill>
                  <a:schemeClr val="tx1"/>
                </a:solidFill>
                <a:ea typeface="+mn-ea"/>
              </a:rPr>
              <a:t>Contact Support  - Report Errors, Issues – </a:t>
            </a:r>
            <a:r>
              <a:rPr lang="en-US" sz="9600" dirty="0">
                <a:solidFill>
                  <a:schemeClr val="tx1"/>
                </a:solidFill>
                <a:ea typeface="+mn-ea"/>
                <a:hlinkClick r:id="rId3">
                  <a:extLst>
                    <a:ext uri="{A12FA001-AC4F-418D-AE19-62706E023703}">
                      <ahyp:hlinkClr xmlns:ahyp="http://schemas.microsoft.com/office/drawing/2018/hyperlinkcolor" val="tx"/>
                    </a:ext>
                  </a:extLst>
                </a:hlinkClick>
              </a:rPr>
              <a:t>Support.PowerBI.com </a:t>
            </a:r>
            <a:endParaRPr lang="en-US" sz="9600" dirty="0">
              <a:solidFill>
                <a:schemeClr val="tx1"/>
              </a:solidFill>
              <a:ea typeface="+mn-ea"/>
            </a:endParaRPr>
          </a:p>
          <a:p>
            <a:pPr marL="244707" lvl="1" indent="0" defTabSz="665641">
              <a:buNone/>
            </a:pPr>
            <a:r>
              <a:rPr lang="en-US" sz="9600" dirty="0">
                <a:solidFill>
                  <a:schemeClr val="tx1"/>
                </a:solidFill>
                <a:ea typeface="+mn-ea"/>
              </a:rPr>
              <a:t>Resources 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244707" lvl="1" indent="0" defTabSz="665641">
              <a:spcBef>
                <a:spcPts val="0"/>
              </a:spcBef>
              <a:spcAft>
                <a:spcPts val="600"/>
              </a:spcAft>
              <a:buNone/>
            </a:pPr>
            <a:r>
              <a:rPr lang="en-US" sz="9600" dirty="0">
                <a:solidFill>
                  <a:schemeClr val="tx1"/>
                </a:solidFill>
                <a:ea typeface="+mn-ea"/>
                <a:hlinkClick r:id="rId4">
                  <a:extLst>
                    <a:ext uri="{A12FA001-AC4F-418D-AE19-62706E023703}">
                      <ahyp:hlinkClr xmlns:ahyp="http://schemas.microsoft.com/office/drawing/2018/hyperlinkcolor" val="tx"/>
                    </a:ext>
                  </a:extLst>
                </a:hlinkClick>
              </a:rPr>
              <a:t>Community.PowerBI.com</a:t>
            </a:r>
            <a:r>
              <a:rPr lang="en-US" sz="9600" dirty="0">
                <a:solidFill>
                  <a:schemeClr val="tx1"/>
                </a:solidFill>
                <a:ea typeface="+mn-ea"/>
              </a:rPr>
              <a:t> – Community Forum</a:t>
            </a:r>
          </a:p>
          <a:p>
            <a:pPr marL="244707" lvl="1" indent="0" defTabSz="665641">
              <a:spcBef>
                <a:spcPts val="0"/>
              </a:spcBef>
              <a:spcAft>
                <a:spcPts val="600"/>
              </a:spcAft>
              <a:buNone/>
            </a:pPr>
            <a:r>
              <a:rPr lang="en-US" sz="9600" dirty="0">
                <a:solidFill>
                  <a:schemeClr val="tx1"/>
                </a:solidFill>
                <a:ea typeface="+mn-ea"/>
                <a:hlinkClick r:id="rId5">
                  <a:extLst>
                    <a:ext uri="{A12FA001-AC4F-418D-AE19-62706E023703}">
                      <ahyp:hlinkClr xmlns:ahyp="http://schemas.microsoft.com/office/drawing/2018/hyperlinkcolor" val="tx"/>
                    </a:ext>
                  </a:extLst>
                </a:hlinkClick>
              </a:rPr>
              <a:t>Data Stories Gallery </a:t>
            </a:r>
            <a:r>
              <a:rPr lang="en-US" sz="9600" dirty="0">
                <a:solidFill>
                  <a:schemeClr val="tx1"/>
                </a:solidFill>
                <a:ea typeface="+mn-ea"/>
              </a:rPr>
              <a:t>– Get inspired with Data Stories by other Power BI users</a:t>
            </a:r>
          </a:p>
          <a:p>
            <a:pPr marL="244707" lvl="1" indent="0" defTabSz="665641">
              <a:spcBef>
                <a:spcPts val="0"/>
              </a:spcBef>
              <a:spcAft>
                <a:spcPts val="600"/>
              </a:spcAft>
              <a:buNone/>
            </a:pPr>
            <a:r>
              <a:rPr lang="en-US" sz="9600" dirty="0">
                <a:solidFill>
                  <a:schemeClr val="tx1"/>
                </a:solidFill>
                <a:ea typeface="+mn-ea"/>
                <a:hlinkClick r:id="rId6">
                  <a:extLst>
                    <a:ext uri="{A12FA001-AC4F-418D-AE19-62706E023703}">
                      <ahyp:hlinkClr xmlns:ahyp="http://schemas.microsoft.com/office/drawing/2018/hyperlinkcolor" val="tx"/>
                    </a:ext>
                  </a:extLst>
                </a:hlinkClick>
              </a:rPr>
              <a:t>R-Visuals Gallery </a:t>
            </a:r>
            <a:r>
              <a:rPr lang="en-US" sz="9600" dirty="0">
                <a:solidFill>
                  <a:schemeClr val="tx1"/>
                </a:solidFill>
                <a:ea typeface="+mn-ea"/>
              </a:rPr>
              <a:t>– Get inspired by others use of R for analyzing their data</a:t>
            </a:r>
          </a:p>
          <a:p>
            <a:pPr marL="244707" lvl="1" indent="0" defTabSz="665641">
              <a:spcBef>
                <a:spcPts val="0"/>
              </a:spcBef>
              <a:spcAft>
                <a:spcPts val="600"/>
              </a:spcAft>
              <a:buNone/>
            </a:pPr>
            <a:r>
              <a:rPr lang="en-US" sz="9600" dirty="0">
                <a:solidFill>
                  <a:schemeClr val="tx1"/>
                </a:solidFill>
                <a:ea typeface="+mn-ea"/>
                <a:hlinkClick r:id="rId7">
                  <a:extLst>
                    <a:ext uri="{A12FA001-AC4F-418D-AE19-62706E023703}">
                      <ahyp:hlinkClr xmlns:ahyp="http://schemas.microsoft.com/office/drawing/2018/hyperlinkcolor" val="tx"/>
                    </a:ext>
                  </a:extLst>
                </a:hlinkClick>
              </a:rPr>
              <a:t>Visuals.PowerBI.com</a:t>
            </a:r>
            <a:r>
              <a:rPr lang="en-US" sz="9600" dirty="0">
                <a:solidFill>
                  <a:schemeClr val="tx1"/>
                </a:solidFill>
                <a:ea typeface="+mn-ea"/>
              </a:rPr>
              <a:t> – Custom PBI visuals and R visuals you can download and use in your story</a:t>
            </a:r>
            <a:br>
              <a:rPr lang="en-US" sz="9600" dirty="0">
                <a:solidFill>
                  <a:schemeClr val="tx1"/>
                </a:solidFill>
                <a:ea typeface="+mn-ea"/>
              </a:rPr>
            </a:br>
            <a:endParaRPr lang="en-US" sz="9600" dirty="0">
              <a:solidFill>
                <a:schemeClr val="tx1"/>
              </a:solidFill>
              <a:ea typeface="+mn-ea"/>
            </a:endParaRPr>
          </a:p>
          <a:p>
            <a:pPr marL="244707" lvl="1" indent="0" defTabSz="665641">
              <a:spcBef>
                <a:spcPts val="0"/>
              </a:spcBef>
              <a:spcAft>
                <a:spcPts val="600"/>
              </a:spcAft>
              <a:buNone/>
            </a:pPr>
            <a:r>
              <a:rPr lang="en-US" sz="9600" dirty="0">
                <a:solidFill>
                  <a:schemeClr val="tx1"/>
                </a:solidFill>
                <a:ea typeface="+mn-ea"/>
                <a:hlinkClick r:id="rId8">
                  <a:extLst>
                    <a:ext uri="{A12FA001-AC4F-418D-AE19-62706E023703}">
                      <ahyp:hlinkClr xmlns:ahyp="http://schemas.microsoft.com/office/drawing/2018/hyperlinkcolor" val="tx"/>
                    </a:ext>
                  </a:extLst>
                </a:hlinkClick>
              </a:rPr>
              <a:t>Power BI Blog </a:t>
            </a:r>
            <a:r>
              <a:rPr lang="en-US" sz="9600" dirty="0">
                <a:solidFill>
                  <a:schemeClr val="tx1"/>
                </a:solidFill>
                <a:ea typeface="+mn-ea"/>
              </a:rPr>
              <a:t>- weekly updates</a:t>
            </a:r>
            <a:br>
              <a:rPr lang="en-US" sz="9600" dirty="0">
                <a:solidFill>
                  <a:schemeClr val="tx1"/>
                </a:solidFill>
                <a:ea typeface="+mn-ea"/>
              </a:rPr>
            </a:br>
            <a:endParaRPr lang="en-US" sz="9600" dirty="0">
              <a:solidFill>
                <a:schemeClr val="tx1"/>
              </a:solidFill>
              <a:ea typeface="+mn-ea"/>
            </a:endParaRPr>
          </a:p>
          <a:p>
            <a:pPr marL="244707" lvl="1" indent="0" defTabSz="665641">
              <a:spcBef>
                <a:spcPts val="0"/>
              </a:spcBef>
              <a:spcAft>
                <a:spcPts val="600"/>
              </a:spcAft>
              <a:buNone/>
            </a:pPr>
            <a:r>
              <a:rPr lang="en-US" sz="9600" dirty="0">
                <a:solidFill>
                  <a:schemeClr val="tx1"/>
                </a:solidFill>
                <a:ea typeface="+mn-ea"/>
                <a:hlinkClick r:id="rId9">
                  <a:extLst>
                    <a:ext uri="{A12FA001-AC4F-418D-AE19-62706E023703}">
                      <ahyp:hlinkClr xmlns:ahyp="http://schemas.microsoft.com/office/drawing/2018/hyperlinkcolor" val="tx"/>
                    </a:ext>
                  </a:extLst>
                </a:hlinkClick>
              </a:rPr>
              <a:t>User Voice for Power BI </a:t>
            </a:r>
            <a:r>
              <a:rPr lang="en-US" sz="9600" dirty="0">
                <a:solidFill>
                  <a:schemeClr val="tx1"/>
                </a:solidFill>
                <a:ea typeface="+mn-ea"/>
                <a:hlinkClick r:id="rId10">
                  <a:extLst>
                    <a:ext uri="{A12FA001-AC4F-418D-AE19-62706E023703}">
                      <ahyp:hlinkClr xmlns:ahyp="http://schemas.microsoft.com/office/drawing/2018/hyperlinkcolor" val="tx"/>
                    </a:ext>
                  </a:extLst>
                </a:hlinkClick>
              </a:rPr>
              <a:t>–</a:t>
            </a:r>
            <a:r>
              <a:rPr lang="en-US" sz="9600" dirty="0">
                <a:solidFill>
                  <a:schemeClr val="tx1"/>
                </a:solidFill>
                <a:ea typeface="+mn-ea"/>
              </a:rPr>
              <a:t> Vote on (or submit) your favorite new ideas for Power BI</a:t>
            </a:r>
            <a:endParaRPr lang="en-US" sz="9600" dirty="0">
              <a:solidFill>
                <a:schemeClr val="tx1"/>
              </a:solidFill>
              <a:ea typeface="+mn-ea"/>
              <a:hlinkClick r:id="rId10">
                <a:extLst>
                  <a:ext uri="{A12FA001-AC4F-418D-AE19-62706E023703}">
                    <ahyp:hlinkClr xmlns:ahyp="http://schemas.microsoft.com/office/drawing/2018/hyperlinkcolor" val="tx"/>
                  </a:ext>
                </a:extLst>
              </a:hlinkClick>
            </a:endParaRPr>
          </a:p>
          <a:p>
            <a:pPr marL="244707" lvl="1" indent="0" defTabSz="665641">
              <a:spcBef>
                <a:spcPts val="0"/>
              </a:spcBef>
              <a:spcAft>
                <a:spcPts val="600"/>
              </a:spcAft>
              <a:buNone/>
            </a:pPr>
            <a:r>
              <a:rPr lang="en-US" sz="9600" dirty="0" err="1">
                <a:solidFill>
                  <a:schemeClr val="tx1"/>
                </a:solidFill>
                <a:ea typeface="+mn-ea"/>
                <a:hlinkClick r:id="rId10">
                  <a:extLst>
                    <a:ext uri="{A12FA001-AC4F-418D-AE19-62706E023703}">
                      <ahyp:hlinkClr xmlns:ahyp="http://schemas.microsoft.com/office/drawing/2018/hyperlinkcolor" val="tx"/>
                    </a:ext>
                  </a:extLst>
                </a:hlinkClick>
              </a:rPr>
              <a:t>Issues.PowerBI.Com</a:t>
            </a:r>
            <a:r>
              <a:rPr lang="en-US" sz="9600" dirty="0">
                <a:solidFill>
                  <a:schemeClr val="tx1"/>
                </a:solidFill>
                <a:ea typeface="+mn-ea"/>
              </a:rPr>
              <a:t> – log issues with the community</a:t>
            </a:r>
          </a:p>
          <a:p>
            <a:pPr marL="1076788" lvl="1" indent="-832081" defTabSz="665641">
              <a:spcBef>
                <a:spcPts val="0"/>
              </a:spcBef>
              <a:spcAft>
                <a:spcPts val="600"/>
              </a:spcAft>
              <a:buFont typeface="Wingdings" panose="05000000000000000000" pitchFamily="2" charset="2"/>
              <a:buChar char="Ø"/>
            </a:pPr>
            <a:endParaRPr lang="en-US" sz="9600" dirty="0">
              <a:solidFill>
                <a:schemeClr val="tx1"/>
              </a:solidFill>
              <a:ea typeface="+mn-ea"/>
            </a:endParaRPr>
          </a:p>
          <a:p>
            <a:pPr marL="244707" lvl="1" indent="0" defTabSz="665641">
              <a:spcBef>
                <a:spcPts val="0"/>
              </a:spcBef>
              <a:spcAft>
                <a:spcPts val="600"/>
              </a:spcAft>
              <a:buNone/>
            </a:pPr>
            <a:r>
              <a:rPr lang="en-US" sz="9600" dirty="0">
                <a:solidFill>
                  <a:schemeClr val="tx1"/>
                </a:solidFill>
                <a:ea typeface="+mn-ea"/>
                <a:hlinkClick r:id="rId11">
                  <a:extLst>
                    <a:ext uri="{A12FA001-AC4F-418D-AE19-62706E023703}">
                      <ahyp:hlinkClr xmlns:ahyp="http://schemas.microsoft.com/office/drawing/2018/hyperlinkcolor" val="tx"/>
                    </a:ext>
                  </a:extLst>
                </a:hlinkClick>
              </a:rPr>
              <a:t>Guided Learning</a:t>
            </a:r>
            <a:r>
              <a:rPr lang="en-US" sz="9600" dirty="0">
                <a:solidFill>
                  <a:schemeClr val="tx1"/>
                </a:solidFill>
                <a:ea typeface="+mn-ea"/>
              </a:rPr>
              <a:t> Self Service Power BI training</a:t>
            </a:r>
            <a:br>
              <a:rPr lang="en-US" sz="9600" dirty="0">
                <a:solidFill>
                  <a:schemeClr val="tx1"/>
                </a:solidFill>
                <a:ea typeface="+mn-ea"/>
              </a:rPr>
            </a:br>
            <a:r>
              <a:rPr lang="en-US" sz="9600" dirty="0">
                <a:solidFill>
                  <a:schemeClr val="tx1"/>
                </a:solidFill>
                <a:ea typeface="+mn-ea"/>
                <a:hlinkClick r:id="rId12">
                  <a:extLst>
                    <a:ext uri="{A12FA001-AC4F-418D-AE19-62706E023703}">
                      <ahyp:hlinkClr xmlns:ahyp="http://schemas.microsoft.com/office/drawing/2018/hyperlinkcolor" val="tx"/>
                    </a:ext>
                  </a:extLst>
                </a:hlinkClick>
              </a:rPr>
              <a:t>DAX Formula Language </a:t>
            </a:r>
            <a:r>
              <a:rPr lang="en-US" sz="9600" dirty="0">
                <a:solidFill>
                  <a:schemeClr val="tx1"/>
                </a:solidFill>
                <a:ea typeface="+mn-ea"/>
              </a:rPr>
              <a:t>– syntax for DAX</a:t>
            </a:r>
          </a:p>
          <a:p>
            <a:pPr marL="244707" lvl="1" indent="0" defTabSz="665641">
              <a:lnSpc>
                <a:spcPct val="120000"/>
              </a:lnSpc>
              <a:spcBef>
                <a:spcPts val="0"/>
              </a:spcBef>
              <a:spcAft>
                <a:spcPts val="600"/>
              </a:spcAft>
              <a:buNone/>
            </a:pPr>
            <a:r>
              <a:rPr lang="en-US" sz="9600" dirty="0">
                <a:solidFill>
                  <a:schemeClr val="tx1"/>
                </a:solidFill>
                <a:ea typeface="+mn-ea"/>
                <a:hlinkClick r:id="rId13">
                  <a:extLst>
                    <a:ext uri="{A12FA001-AC4F-418D-AE19-62706E023703}">
                      <ahyp:hlinkClr xmlns:ahyp="http://schemas.microsoft.com/office/drawing/2018/hyperlinkcolor" val="tx"/>
                    </a:ext>
                  </a:extLst>
                </a:hlinkClick>
              </a:rPr>
              <a:t>DAX Patterns </a:t>
            </a:r>
            <a:r>
              <a:rPr lang="en-US" sz="9600" dirty="0">
                <a:solidFill>
                  <a:schemeClr val="tx1"/>
                </a:solidFill>
                <a:ea typeface="+mn-ea"/>
              </a:rPr>
              <a:t>– Great website to learn new patterns for the DAX Language</a:t>
            </a:r>
            <a:endParaRPr lang="en-US" sz="9600" dirty="0">
              <a:solidFill>
                <a:schemeClr val="tx1"/>
              </a:solidFill>
              <a:ea typeface="+mn-ea"/>
              <a:hlinkClick r:id="rId14">
                <a:extLst>
                  <a:ext uri="{A12FA001-AC4F-418D-AE19-62706E023703}">
                    <ahyp:hlinkClr xmlns:ahyp="http://schemas.microsoft.com/office/drawing/2018/hyperlinkcolor" val="tx"/>
                  </a:ext>
                </a:extLst>
              </a:hlinkClick>
            </a:endParaRPr>
          </a:p>
          <a:p>
            <a:pPr marL="244707" lvl="1" indent="0" defTabSz="665641">
              <a:lnSpc>
                <a:spcPct val="120000"/>
              </a:lnSpc>
              <a:spcBef>
                <a:spcPts val="0"/>
              </a:spcBef>
              <a:spcAft>
                <a:spcPts val="600"/>
              </a:spcAft>
              <a:buNone/>
            </a:pPr>
            <a:r>
              <a:rPr lang="en-US" sz="9600" dirty="0">
                <a:solidFill>
                  <a:schemeClr val="tx1"/>
                </a:solidFill>
                <a:ea typeface="+mn-ea"/>
                <a:hlinkClick r:id="rId14">
                  <a:extLst>
                    <a:ext uri="{A12FA001-AC4F-418D-AE19-62706E023703}">
                      <ahyp:hlinkClr xmlns:ahyp="http://schemas.microsoft.com/office/drawing/2018/hyperlinkcolor" val="tx"/>
                    </a:ext>
                  </a:extLst>
                </a:hlinkClick>
              </a:rPr>
              <a:t>Power Query Formula Language </a:t>
            </a:r>
            <a:r>
              <a:rPr lang="en-US" sz="9600" dirty="0">
                <a:solidFill>
                  <a:schemeClr val="tx1"/>
                </a:solidFill>
                <a:ea typeface="+mn-ea"/>
              </a:rPr>
              <a:t>– syntax for the “Query” language</a:t>
            </a:r>
            <a:endParaRPr lang="en-US" sz="9600" dirty="0">
              <a:solidFill>
                <a:schemeClr val="tx1"/>
              </a:solidFill>
              <a:ea typeface="+mn-ea"/>
              <a:hlinkClick r:id="rId15">
                <a:extLst>
                  <a:ext uri="{A12FA001-AC4F-418D-AE19-62706E023703}">
                    <ahyp:hlinkClr xmlns:ahyp="http://schemas.microsoft.com/office/drawing/2018/hyperlinkcolor" val="tx"/>
                  </a:ext>
                </a:extLst>
              </a:hlinkClick>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sp>
        <p:nvSpPr>
          <p:cNvPr id="2" name="Footer Placeholder 1">
            <a:extLst>
              <a:ext uri="{FF2B5EF4-FFF2-40B4-BE49-F238E27FC236}">
                <a16:creationId xmlns:a16="http://schemas.microsoft.com/office/drawing/2014/main" id="{7BF3DFB4-8BC7-4715-8D76-01C738EC9065}"/>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738FE566-7111-4C09-AB62-F64210AD2B4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661734761"/>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fontScale="925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sp>
        <p:nvSpPr>
          <p:cNvPr id="2" name="Footer Placeholder 1">
            <a:extLst>
              <a:ext uri="{FF2B5EF4-FFF2-40B4-BE49-F238E27FC236}">
                <a16:creationId xmlns:a16="http://schemas.microsoft.com/office/drawing/2014/main" id="{AE133442-7826-4129-A565-65B31D25C51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A0D89A5C-A984-4175-8221-02D67A3F5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031227735"/>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sp>
        <p:nvSpPr>
          <p:cNvPr id="4" name="TextBox 3"/>
          <p:cNvSpPr txBox="1"/>
          <p:nvPr/>
        </p:nvSpPr>
        <p:spPr>
          <a:xfrm>
            <a:off x="355042" y="943465"/>
            <a:ext cx="10617758" cy="5775387"/>
          </a:xfrm>
          <a:prstGeom prst="rect">
            <a:avLst/>
          </a:prstGeom>
          <a:noFill/>
        </p:spPr>
        <p:txBody>
          <a:bodyPr wrap="square" lIns="182880" tIns="146304" rIns="182880" bIns="146304" rtlCol="0">
            <a:norm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All of the listed options help with compression of data and performance.</a:t>
            </a: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D3B1E353-E05B-4A2C-A266-FBB6EFCA6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4862694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3</a:t>
            </a:r>
          </a:p>
        </p:txBody>
      </p:sp>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CE009830-5DE4-4AB9-A27B-334261FBD3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25858278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
        <p:nvSpPr>
          <p:cNvPr id="2" name="Footer Placeholder 1">
            <a:extLst>
              <a:ext uri="{FF2B5EF4-FFF2-40B4-BE49-F238E27FC236}">
                <a16:creationId xmlns:a16="http://schemas.microsoft.com/office/drawing/2014/main" id="{E106E8E2-8B70-4B2F-9A16-815BF5DA38DF}"/>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78F92BC9-E426-4FC4-A6B4-4D22AE9E2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050353745"/>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6</a:t>
            </a:r>
          </a:p>
        </p:txBody>
      </p:sp>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159</a:t>
            </a:fld>
            <a:endParaRPr lang="en-US" dirty="0"/>
          </a:p>
        </p:txBody>
      </p:sp>
      <p:pic>
        <p:nvPicPr>
          <p:cNvPr id="7" name="Picture 6">
            <a:extLst>
              <a:ext uri="{FF2B5EF4-FFF2-40B4-BE49-F238E27FC236}">
                <a16:creationId xmlns:a16="http://schemas.microsoft.com/office/drawing/2014/main" id="{C321B690-B883-4C33-851D-76312BF27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6264162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Snowflake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Dim or Fact tables can be the “Many” side of the relationship</a:t>
            </a:r>
            <a:endParaRPr kumimoji="0" lang="en-US" sz="3200" b="0" i="0" u="none" strike="noStrike" kern="0" cap="none" spc="0" normalizeH="0" baseline="0" noProof="0" dirty="0">
              <a:ln>
                <a:noFill/>
              </a:ln>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3"/>
          <a:stretch>
            <a:fillRect/>
          </a:stretch>
        </p:blipFill>
        <p:spPr>
          <a:xfrm>
            <a:off x="355042" y="2596896"/>
            <a:ext cx="7372729" cy="3556183"/>
          </a:xfrm>
          <a:prstGeom prst="rect">
            <a:avLst/>
          </a:prstGeom>
        </p:spPr>
      </p:pic>
      <p:sp>
        <p:nvSpPr>
          <p:cNvPr id="2" name="Footer Placeholder 1">
            <a:extLst>
              <a:ext uri="{FF2B5EF4-FFF2-40B4-BE49-F238E27FC236}">
                <a16:creationId xmlns:a16="http://schemas.microsoft.com/office/drawing/2014/main" id="{AA215F01-29B7-44A2-8010-DE65AEF4D092}"/>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25521160-2701-4987-8854-A34276034F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7</a:t>
            </a:r>
          </a:p>
        </p:txBody>
      </p:sp>
      <p:sp>
        <p:nvSpPr>
          <p:cNvPr id="5" name="Rectangle 4"/>
          <p:cNvSpPr/>
          <p:nvPr/>
        </p:nvSpPr>
        <p:spPr>
          <a:xfrm>
            <a:off x="269238" y="729930"/>
            <a:ext cx="11037454" cy="5886676"/>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sz="2400" dirty="0" err="1">
                <a:solidFill>
                  <a:schemeClr val="tx1">
                    <a:lumMod val="50000"/>
                  </a:schemeClr>
                </a:solidFill>
              </a:rPr>
              <a:t>isBlank</a:t>
            </a:r>
            <a:r>
              <a:rPr lang="en-US" sz="2400" dirty="0">
                <a:solidFill>
                  <a:schemeClr val="tx1">
                    <a:lumMod val="50000"/>
                  </a:schemeClr>
                </a:solidFill>
              </a:rPr>
              <a:t>() or comparison operation =Blank()</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a:t>
            </a:r>
            <a:r>
              <a:rPr lang="en-US" sz="2400" i="1" dirty="0" err="1">
                <a:solidFill>
                  <a:schemeClr val="tx1">
                    <a:lumMod val="50000"/>
                  </a:schemeClr>
                </a:solidFill>
              </a:rPr>
              <a:t>isBlank</a:t>
            </a:r>
            <a:r>
              <a:rPr lang="en-US" sz="2400" i="1" dirty="0">
                <a:solidFill>
                  <a:schemeClr val="tx1">
                    <a:lumMod val="50000"/>
                  </a:schemeClr>
                </a:solidFill>
              </a:rPr>
              <a:t>()</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SELECTEDVALUE() or HASONEVALUE()</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SELECTEDVALUE()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DIVIDE() or IFERROR()</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DIVIDE()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Using variables or repeating calculations</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variables</a:t>
            </a: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160</a:t>
            </a:fld>
            <a:endParaRPr lang="en-US" dirty="0"/>
          </a:p>
        </p:txBody>
      </p:sp>
      <p:pic>
        <p:nvPicPr>
          <p:cNvPr id="7" name="Picture 6">
            <a:extLst>
              <a:ext uri="{FF2B5EF4-FFF2-40B4-BE49-F238E27FC236}">
                <a16:creationId xmlns:a16="http://schemas.microsoft.com/office/drawing/2014/main" id="{87C9FE9A-AEB1-4F63-BB5C-9F01602EA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131718354"/>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3" name="Footer Placeholder 2">
            <a:extLst>
              <a:ext uri="{FF2B5EF4-FFF2-40B4-BE49-F238E27FC236}">
                <a16:creationId xmlns:a16="http://schemas.microsoft.com/office/drawing/2014/main" id="{374DE674-067A-4CB8-8887-35520B3C2CB8}"/>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DFAB2930-4B05-43FD-BE7C-69103621D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98971345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1406201"/>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a:t>
            </a:r>
            <a:r>
              <a:rPr lang="en-US" sz="2800" dirty="0">
                <a:latin typeface="+mn-lt"/>
              </a:rPr>
              <a:t>–</a:t>
            </a:r>
            <a:r>
              <a:rPr lang="en-US" sz="2800" b="1" dirty="0">
                <a:latin typeface="+mn-lt"/>
              </a:rPr>
              <a:t>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 Function </a:t>
            </a:r>
          </a:p>
        </p:txBody>
      </p:sp>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
        <p:nvSpPr>
          <p:cNvPr id="4" name="Footer Placeholder 3">
            <a:extLst>
              <a:ext uri="{FF2B5EF4-FFF2-40B4-BE49-F238E27FC236}">
                <a16:creationId xmlns:a16="http://schemas.microsoft.com/office/drawing/2014/main" id="{B01C5F73-40D6-4678-A996-2C9FF74F1665}"/>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FB3A4544-B3B3-41D2-B76F-1EF4D2D7D3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595430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Granularity &amp; Multiple Fact Tables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R="0" lvl="0" defTabSz="91440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3"/>
          <a:stretch>
            <a:fillRect/>
          </a:stretch>
        </p:blipFill>
        <p:spPr>
          <a:xfrm>
            <a:off x="355042" y="2033879"/>
            <a:ext cx="6813900" cy="3410125"/>
          </a:xfrm>
          <a:prstGeom prst="rect">
            <a:avLst/>
          </a:prstGeom>
        </p:spPr>
      </p:pic>
      <p:sp>
        <p:nvSpPr>
          <p:cNvPr id="2" name="Footer Placeholder 1">
            <a:extLst>
              <a:ext uri="{FF2B5EF4-FFF2-40B4-BE49-F238E27FC236}">
                <a16:creationId xmlns:a16="http://schemas.microsoft.com/office/drawing/2014/main" id="{22C15BAE-5C25-4ADC-B072-719113662EED}"/>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CFF8EA7D-FB75-4F40-AA4C-BB1CC5B110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720285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Demo 1 </a:t>
            </a:r>
            <a:endParaRPr lang="en-US" sz="6600" b="1" i="1" dirty="0">
              <a:solidFill>
                <a:schemeClr val="tx1"/>
              </a:solidFill>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27882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Mode Types in Power BI </a:t>
            </a:r>
          </a:p>
        </p:txBody>
      </p:sp>
      <p:sp>
        <p:nvSpPr>
          <p:cNvPr id="10" name="Rectangle 9">
            <a:extLst>
              <a:ext uri="{FF2B5EF4-FFF2-40B4-BE49-F238E27FC236}">
                <a16:creationId xmlns:a16="http://schemas.microsoft.com/office/drawing/2014/main" id="{513ABCEF-3C97-4A63-BA8C-040D6E200CA7}"/>
              </a:ext>
            </a:extLst>
          </p:cNvPr>
          <p:cNvSpPr/>
          <p:nvPr/>
        </p:nvSpPr>
        <p:spPr>
          <a:xfrm>
            <a:off x="863195" y="2174405"/>
            <a:ext cx="9865765" cy="4154984"/>
          </a:xfrm>
          <a:prstGeom prst="rect">
            <a:avLst/>
          </a:prstGeom>
        </p:spPr>
        <p:txBody>
          <a:bodyPr wrap="square" lIns="91440" tIns="45720" rIns="91440" bIns="45720" anchor="t">
            <a:spAutoFit/>
          </a:bodyPr>
          <a:lstStyle/>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Live Connect to SQL Analysis Services (SSAS)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view only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lvl="0" indent="-285750">
              <a:buFont typeface="Arial" panose="020B0604020202020204" pitchFamily="34" charset="0"/>
              <a:buChar char="•"/>
              <a:defRPr/>
            </a:pPr>
            <a:r>
              <a:rPr lang="en-US" sz="2400" kern="0">
                <a:gradFill>
                  <a:gsLst>
                    <a:gs pos="1250">
                      <a:schemeClr val="tx1"/>
                    </a:gs>
                    <a:gs pos="100000">
                      <a:schemeClr val="tx1"/>
                    </a:gs>
                  </a:gsLst>
                  <a:lin ang="5400000" scaled="0"/>
                </a:gradFill>
              </a:rPr>
              <a:t>DirectQuery, Power BI Dataset, or other relational source</a:t>
            </a:r>
            <a:endParaRPr lang="en-US" sz="2400" kern="0">
              <a:gradFill>
                <a:gsLst>
                  <a:gs pos="1250">
                    <a:schemeClr val="tx1"/>
                  </a:gs>
                  <a:gs pos="100000">
                    <a:schemeClr val="tx1"/>
                  </a:gs>
                </a:gsLst>
                <a:lin ang="5400000" scaled="0"/>
              </a:gradFill>
              <a:cs typeface="Segoe UI"/>
            </a:endParaRP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&amp; Model views available</a:t>
            </a:r>
            <a:br>
              <a:rPr lang="en-US" sz="2400" kern="0" dirty="0">
                <a:gradFill>
                  <a:gsLst>
                    <a:gs pos="1250">
                      <a:schemeClr val="tx1"/>
                    </a:gs>
                    <a:gs pos="100000">
                      <a:schemeClr val="tx1"/>
                    </a:gs>
                  </a:gsLst>
                  <a:lin ang="5400000" scaled="0"/>
                </a:gradFill>
                <a:latin typeface="+mj-lt"/>
              </a:rPr>
            </a:b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into Power BI (Stores the data into Power BI)</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Data and Model views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742950" lvl="1"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A41501C7-A72C-40A2-8AB9-07B7DE6A9AF3}"/>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30D855E4-6538-4D81-AD80-73B0D42CDDAB}"/>
              </a:ext>
            </a:extLst>
          </p:cNvPr>
          <p:cNvPicPr>
            <a:picLocks noChangeAspect="1"/>
          </p:cNvPicPr>
          <p:nvPr/>
        </p:nvPicPr>
        <p:blipFill>
          <a:blip r:embed="rId3"/>
          <a:stretch>
            <a:fillRect/>
          </a:stretch>
        </p:blipFill>
        <p:spPr>
          <a:xfrm>
            <a:off x="9107625" y="4443133"/>
            <a:ext cx="365792" cy="1242168"/>
          </a:xfrm>
          <a:prstGeom prst="rect">
            <a:avLst/>
          </a:prstGeom>
        </p:spPr>
      </p:pic>
      <p:pic>
        <p:nvPicPr>
          <p:cNvPr id="5" name="Picture 4">
            <a:extLst>
              <a:ext uri="{FF2B5EF4-FFF2-40B4-BE49-F238E27FC236}">
                <a16:creationId xmlns:a16="http://schemas.microsoft.com/office/drawing/2014/main" id="{5B72F32E-4D05-4F52-8A19-78FA1BCEDC18}"/>
              </a:ext>
            </a:extLst>
          </p:cNvPr>
          <p:cNvPicPr>
            <a:picLocks noChangeAspect="1"/>
          </p:cNvPicPr>
          <p:nvPr/>
        </p:nvPicPr>
        <p:blipFill>
          <a:blip r:embed="rId4"/>
          <a:stretch>
            <a:fillRect/>
          </a:stretch>
        </p:blipFill>
        <p:spPr>
          <a:xfrm>
            <a:off x="8468035" y="1767561"/>
            <a:ext cx="365792" cy="1242168"/>
          </a:xfrm>
          <a:prstGeom prst="rect">
            <a:avLst/>
          </a:prstGeom>
        </p:spPr>
      </p:pic>
      <p:sp>
        <p:nvSpPr>
          <p:cNvPr id="11" name="Title 1">
            <a:extLst>
              <a:ext uri="{FF2B5EF4-FFF2-40B4-BE49-F238E27FC236}">
                <a16:creationId xmlns:a16="http://schemas.microsoft.com/office/drawing/2014/main" id="{6F8669B0-5A40-4EF2-9A5F-C95945A57FC4}"/>
              </a:ext>
            </a:extLst>
          </p:cNvPr>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can I tell what Data Model Type I have?</a:t>
            </a:r>
            <a:endParaRPr lang="en-US" sz="2800" b="1" dirty="0">
              <a:gradFill>
                <a:gsLst>
                  <a:gs pos="2917">
                    <a:schemeClr val="tx1"/>
                  </a:gs>
                  <a:gs pos="30000">
                    <a:schemeClr val="tx1"/>
                  </a:gs>
                </a:gsLst>
                <a:lin ang="5400000" scaled="0"/>
              </a:gradFill>
              <a:latin typeface="+mn-lt"/>
            </a:endParaRPr>
          </a:p>
        </p:txBody>
      </p:sp>
      <p:pic>
        <p:nvPicPr>
          <p:cNvPr id="9" name="Picture 8">
            <a:extLst>
              <a:ext uri="{FF2B5EF4-FFF2-40B4-BE49-F238E27FC236}">
                <a16:creationId xmlns:a16="http://schemas.microsoft.com/office/drawing/2014/main" id="{AC3DB793-3662-4D34-AC05-2B9A87687EE0}"/>
              </a:ext>
            </a:extLst>
          </p:cNvPr>
          <p:cNvPicPr>
            <a:picLocks noChangeAspect="1"/>
          </p:cNvPicPr>
          <p:nvPr/>
        </p:nvPicPr>
        <p:blipFill rotWithShape="1">
          <a:blip r:embed="rId5"/>
          <a:srcRect l="8000" r="351" b="1149"/>
          <a:stretch/>
        </p:blipFill>
        <p:spPr>
          <a:xfrm>
            <a:off x="9146873" y="3086477"/>
            <a:ext cx="335244" cy="1227891"/>
          </a:xfrm>
          <a:prstGeom prst="rect">
            <a:avLst/>
          </a:prstGeom>
        </p:spPr>
      </p:pic>
      <p:pic>
        <p:nvPicPr>
          <p:cNvPr id="4" name="Picture 3">
            <a:extLst>
              <a:ext uri="{FF2B5EF4-FFF2-40B4-BE49-F238E27FC236}">
                <a16:creationId xmlns:a16="http://schemas.microsoft.com/office/drawing/2014/main" id="{2078D6C2-2C83-4585-901E-C93BF37EF0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536608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73FFD5-5810-4674-81CB-D383B23FD313}"/>
              </a:ext>
            </a:extLst>
          </p:cNvPr>
          <p:cNvSpPr>
            <a:spLocks noGrp="1"/>
          </p:cNvSpPr>
          <p:nvPr>
            <p:ph type="ftr" sz="quarter" idx="3"/>
          </p:nvPr>
        </p:nvSpPr>
        <p:spPr/>
        <p:txBody>
          <a:bodyPr/>
          <a:lstStyle/>
          <a:p>
            <a:r>
              <a:rPr lang="en-US" dirty="0"/>
              <a:t>© 2020 Microsoft. All rights reserved.</a:t>
            </a:r>
          </a:p>
        </p:txBody>
      </p:sp>
      <p:sp>
        <p:nvSpPr>
          <p:cNvPr id="2" name="TextBox 1">
            <a:extLst>
              <a:ext uri="{FF2B5EF4-FFF2-40B4-BE49-F238E27FC236}">
                <a16:creationId xmlns:a16="http://schemas.microsoft.com/office/drawing/2014/main" id="{43DBFF7A-AFB0-411E-9770-49F28089AB01}"/>
              </a:ext>
            </a:extLst>
          </p:cNvPr>
          <p:cNvSpPr txBox="1"/>
          <p:nvPr/>
        </p:nvSpPr>
        <p:spPr>
          <a:xfrm>
            <a:off x="415660" y="1629748"/>
            <a:ext cx="487058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Josh James</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josh.james@journeyteam.com</a:t>
            </a: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Live Connect</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1340055"/>
            <a:ext cx="6794203" cy="4893647"/>
          </a:xfrm>
          <a:prstGeom prst="rect">
            <a:avLst/>
          </a:prstGeom>
        </p:spPr>
        <p:txBody>
          <a:bodyPr wrap="square" lIns="91440" tIns="45720" rIns="91440" bIns="4572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Only a single connection will be made and all modeling is done in the cube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a:t>
            </a:r>
            <a:r>
              <a:rPr lang="en-US" sz="2400" kern="0">
                <a:gradFill>
                  <a:gsLst>
                    <a:gs pos="1250">
                      <a:schemeClr val="tx1"/>
                    </a:gs>
                    <a:gs pos="100000">
                      <a:schemeClr val="tx1"/>
                    </a:gs>
                  </a:gsLst>
                  <a:lin ang="5400000" scaled="0"/>
                </a:gradFill>
              </a:rPr>
              <a:t>cannot</a:t>
            </a:r>
            <a:r>
              <a:rPr lang="en-US" sz="2400" kern="0" dirty="0">
                <a:gradFill>
                  <a:gsLst>
                    <a:gs pos="1250">
                      <a:schemeClr val="tx1"/>
                    </a:gs>
                    <a:gs pos="100000">
                      <a:schemeClr val="tx1"/>
                    </a:gs>
                  </a:gsLst>
                  <a:lin ang="5400000" scaled="0"/>
                </a:gradFill>
              </a:rPr>
              <a:t> add relationships or additional data source</a:t>
            </a: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If allowed, you can add DAX measures</a:t>
            </a:r>
          </a:p>
        </p:txBody>
      </p:sp>
      <p:pic>
        <p:nvPicPr>
          <p:cNvPr id="9" name="Picture 8">
            <a:extLst>
              <a:ext uri="{FF2B5EF4-FFF2-40B4-BE49-F238E27FC236}">
                <a16:creationId xmlns:a16="http://schemas.microsoft.com/office/drawing/2014/main" id="{4DDABB59-AC6D-42FA-BFBD-A6CC2DB14C1D}"/>
              </a:ext>
            </a:extLst>
          </p:cNvPr>
          <p:cNvPicPr>
            <a:picLocks noChangeAspect="1"/>
          </p:cNvPicPr>
          <p:nvPr/>
        </p:nvPicPr>
        <p:blipFill>
          <a:blip r:embed="rId3"/>
          <a:stretch>
            <a:fillRect/>
          </a:stretch>
        </p:blipFill>
        <p:spPr>
          <a:xfrm>
            <a:off x="7226974" y="2945922"/>
            <a:ext cx="4702629" cy="2039639"/>
          </a:xfrm>
          <a:prstGeom prst="rect">
            <a:avLst/>
          </a:prstGeom>
        </p:spPr>
      </p:pic>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75A09278-5042-4997-8513-CCBF87E349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215394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Choosing storage mode: </a:t>
            </a:r>
            <a:r>
              <a:rPr lang="en-US" sz="3600" dirty="0" err="1">
                <a:solidFill>
                  <a:prstClr val="black"/>
                </a:solidFill>
                <a:latin typeface="Segoe UI" panose="020B0502040204020203" pitchFamily="34" charset="0"/>
                <a:cs typeface="Segoe UI" panose="020B0502040204020203" pitchFamily="34" charset="0"/>
              </a:rPr>
              <a:t>LiveConnect</a:t>
            </a:r>
            <a:endParaRPr lang="en-US" sz="3600" dirty="0">
              <a:solidFill>
                <a:prstClr val="black"/>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513ABCEF-3C97-4A63-BA8C-040D6E200CA7}"/>
              </a:ext>
            </a:extLst>
          </p:cNvPr>
          <p:cNvSpPr/>
          <p:nvPr/>
        </p:nvSpPr>
        <p:spPr>
          <a:xfrm>
            <a:off x="276553" y="683741"/>
            <a:ext cx="11819475" cy="5909310"/>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Mode used when Power BI model accessing an SQL Server Analysis Services (SSAS) data model </a:t>
            </a: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Can be a server (IaaS) or Azure Analysis Services (PaaS)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When is it appropriate</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Organization has already invested significantly in SSAS, have mature models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High level of control needed around partitions, data refresh, query scale-out and workload splitting</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Granular auditing, monitoring and diagnostics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Integration with CI/CD or similar automation pipelines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Models can’t fit in Premium (P3+ models up to 10GB v. no overall model size limit in SSAS)</a:t>
            </a:r>
          </a:p>
          <a:p>
            <a:pPr lvl="1"/>
            <a:endParaRPr lang="en-US" dirty="0"/>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Considerations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Strategically we will be bringing AS features to Premium over time</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We can enable certain features per customer (e.g. Aggregations in </a:t>
            </a:r>
            <a:r>
              <a:rPr lang="en-US" sz="2400" kern="0" dirty="0" err="1">
                <a:gradFill>
                  <a:gsLst>
                    <a:gs pos="1250">
                      <a:schemeClr val="tx1"/>
                    </a:gs>
                    <a:gs pos="100000">
                      <a:schemeClr val="tx1"/>
                    </a:gs>
                  </a:gsLst>
                  <a:lin ang="5400000" scaled="0"/>
                </a:gradFill>
                <a:latin typeface="+mj-lt"/>
              </a:rPr>
              <a:t>ASAzure</a:t>
            </a:r>
            <a:r>
              <a:rPr lang="en-US" sz="2400" kern="0" dirty="0">
                <a:gradFill>
                  <a:gsLst>
                    <a:gs pos="1250">
                      <a:schemeClr val="tx1"/>
                    </a:gs>
                    <a:gs pos="100000">
                      <a:schemeClr val="tx1"/>
                    </a:gs>
                  </a:gsLst>
                  <a:lin ang="5400000" scaled="0"/>
                </a:gradFill>
                <a:latin typeface="+mj-lt"/>
              </a:rPr>
              <a:t>)</a:t>
            </a: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00947071-4B1E-4E6D-994D-20C113D85A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75925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49189"/>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a:t>
            </a:r>
            <a:r>
              <a:rPr lang="en-US" sz="3600" dirty="0" err="1">
                <a:solidFill>
                  <a:prstClr val="black"/>
                </a:solidFill>
                <a:latin typeface="Segoe UI" panose="020B0502040204020203" pitchFamily="34" charset="0"/>
                <a:cs typeface="Segoe UI" panose="020B0502040204020203" pitchFamily="34" charset="0"/>
              </a:rPr>
              <a:t>DirectQuery</a:t>
            </a:r>
            <a:r>
              <a:rPr lang="en-US" sz="3600" dirty="0">
                <a:solidFill>
                  <a:prstClr val="black"/>
                </a:solidFill>
                <a:latin typeface="Segoe UI" panose="020B0502040204020203" pitchFamily="34" charset="0"/>
                <a:cs typeface="Segoe UI" panose="020B0502040204020203" pitchFamily="34" charset="0"/>
              </a:rPr>
              <a:t> to Relational Source</a:t>
            </a:r>
          </a:p>
        </p:txBody>
      </p:sp>
      <p:sp>
        <p:nvSpPr>
          <p:cNvPr id="10" name="Rectangle 9">
            <a:extLst>
              <a:ext uri="{FF2B5EF4-FFF2-40B4-BE49-F238E27FC236}">
                <a16:creationId xmlns:a16="http://schemas.microsoft.com/office/drawing/2014/main" id="{513ABCEF-3C97-4A63-BA8C-040D6E200CA7}"/>
              </a:ext>
            </a:extLst>
          </p:cNvPr>
          <p:cNvSpPr/>
          <p:nvPr/>
        </p:nvSpPr>
        <p:spPr>
          <a:xfrm>
            <a:off x="312767" y="1330391"/>
            <a:ext cx="7174449" cy="3785652"/>
          </a:xfrm>
          <a:prstGeom prst="rect">
            <a:avLst/>
          </a:prstGeom>
        </p:spPr>
        <p:txBody>
          <a:bodyPr wrap="square" lIns="91440" tIns="45720" rIns="91440" bIns="45720" anchor="t">
            <a:spAutoFit/>
          </a:bodyPr>
          <a:lstStyle/>
          <a:p>
            <a:pPr marL="285750" indent="-285750">
              <a:buFont typeface="Arial" panose="020B0604020202020204" pitchFamily="34" charset="0"/>
              <a:buChar char="•"/>
              <a:defRPr/>
            </a:pPr>
            <a:r>
              <a:rPr lang="en-US" sz="2400" kern="0">
                <a:gradFill>
                  <a:gsLst>
                    <a:gs pos="1250">
                      <a:schemeClr val="tx1"/>
                    </a:gs>
                    <a:gs pos="100000">
                      <a:schemeClr val="tx1"/>
                    </a:gs>
                  </a:gsLst>
                  <a:lin ang="5400000" scaled="0"/>
                </a:gradFill>
              </a:rPr>
              <a:t>DirectQuery to SQL or other relational source</a:t>
            </a:r>
          </a:p>
          <a:p>
            <a:pPr marL="742950" lvl="1" indent="-285750">
              <a:buFont typeface="Arial" panose="020B0604020202020204" pitchFamily="34" charset="0"/>
              <a:buChar char="•"/>
              <a:defRPr/>
            </a:pPr>
            <a:r>
              <a:rPr lang="en-US" sz="2400" kern="0">
                <a:gradFill>
                  <a:gsLst>
                    <a:gs pos="1250">
                      <a:schemeClr val="tx1"/>
                    </a:gs>
                    <a:gs pos="100000">
                      <a:schemeClr val="tx1"/>
                    </a:gs>
                  </a:gsLst>
                  <a:lin ang="5400000" scaled="0"/>
                </a:gradFill>
                <a:latin typeface="+mj-lt"/>
              </a:rPr>
              <a:t>On Premises or Azure</a:t>
            </a:r>
            <a:endParaRPr lang="en-US" sz="2400" kern="0">
              <a:gradFill>
                <a:gsLst>
                  <a:gs pos="1250">
                    <a:schemeClr val="tx1"/>
                  </a:gs>
                  <a:gs pos="100000">
                    <a:schemeClr val="tx1"/>
                  </a:gs>
                </a:gsLst>
                <a:lin ang="5400000" scaled="0"/>
              </a:gradFill>
              <a:latin typeface="+mj-lt"/>
              <a:cs typeface="Segoe UI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Composite modeling is possible where some data </a:t>
            </a:r>
            <a:r>
              <a:rPr lang="en-US" sz="2400" kern="0">
                <a:gradFill>
                  <a:gsLst>
                    <a:gs pos="1250">
                      <a:schemeClr val="tx1"/>
                    </a:gs>
                    <a:gs pos="100000">
                      <a:schemeClr val="tx1"/>
                    </a:gs>
                  </a:gsLst>
                  <a:lin ang="5400000" scaled="0"/>
                </a:gradFill>
              </a:rPr>
              <a:t>sources are in DirectQuery mode and a few are </a:t>
            </a:r>
            <a:r>
              <a:rPr lang="en-US" sz="2400" kern="0" dirty="0">
                <a:gradFill>
                  <a:gsLst>
                    <a:gs pos="1250">
                      <a:schemeClr val="tx1"/>
                    </a:gs>
                    <a:gs pos="100000">
                      <a:schemeClr val="tx1"/>
                    </a:gs>
                  </a:gsLst>
                  <a:lin ang="5400000" scaled="0"/>
                </a:gradFill>
              </a:rPr>
              <a:t>in Import mode</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add relationships and DAX </a:t>
            </a:r>
            <a:endParaRPr lang="en-US" sz="2400" kern="0" dirty="0">
              <a:gradFill>
                <a:gsLst>
                  <a:gs pos="1250">
                    <a:schemeClr val="tx1"/>
                  </a:gs>
                  <a:gs pos="100000">
                    <a:schemeClr val="tx1"/>
                  </a:gs>
                </a:gsLst>
                <a:lin ang="5400000" scaled="0"/>
              </a:gradFill>
              <a:latin typeface="+mj-lt"/>
            </a:endParaRPr>
          </a:p>
        </p:txBody>
      </p:sp>
      <p:pic>
        <p:nvPicPr>
          <p:cNvPr id="3" name="Picture 2">
            <a:extLst>
              <a:ext uri="{FF2B5EF4-FFF2-40B4-BE49-F238E27FC236}">
                <a16:creationId xmlns:a16="http://schemas.microsoft.com/office/drawing/2014/main" id="{F9922833-B855-4D56-A083-60333475AB93}"/>
              </a:ext>
            </a:extLst>
          </p:cNvPr>
          <p:cNvPicPr>
            <a:picLocks noChangeAspect="1"/>
          </p:cNvPicPr>
          <p:nvPr/>
        </p:nvPicPr>
        <p:blipFill>
          <a:blip r:embed="rId3"/>
          <a:stretch>
            <a:fillRect/>
          </a:stretch>
        </p:blipFill>
        <p:spPr>
          <a:xfrm>
            <a:off x="7766053" y="804182"/>
            <a:ext cx="2759824" cy="2040832"/>
          </a:xfrm>
          <a:prstGeom prst="rect">
            <a:avLst/>
          </a:prstGeom>
        </p:spPr>
      </p:pic>
      <p:sp>
        <p:nvSpPr>
          <p:cNvPr id="2" name="Footer Placeholder 1">
            <a:extLst>
              <a:ext uri="{FF2B5EF4-FFF2-40B4-BE49-F238E27FC236}">
                <a16:creationId xmlns:a16="http://schemas.microsoft.com/office/drawing/2014/main" id="{DBA1BD08-EEDF-45C6-B437-41D04C06A606}"/>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E20F4469-A34F-4F26-88A2-718D8D2073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49978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 in </a:t>
            </a:r>
            <a:r>
              <a:rPr lang="en-US" sz="2800" b="1" dirty="0">
                <a:solidFill>
                  <a:srgbClr val="FF0000"/>
                </a:solidFill>
                <a:latin typeface="+mn-lt"/>
              </a:rPr>
              <a:t>Import</a:t>
            </a:r>
            <a:r>
              <a:rPr lang="en-US" sz="2800" b="1" dirty="0">
                <a:latin typeface="+mn-lt"/>
              </a:rPr>
              <a:t> Mode?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srgbClr val="FF0000"/>
                </a:solidFill>
                <a:latin typeface="Segoe UI" panose="020B0502040204020203" pitchFamily="34" charset="0"/>
                <a:cs typeface="Segoe UI" panose="020B0502040204020203" pitchFamily="34" charset="0"/>
              </a:rPr>
              <a:t>Import</a:t>
            </a:r>
            <a:r>
              <a:rPr lang="en-US" sz="3600" dirty="0">
                <a:solidFill>
                  <a:prstClr val="black"/>
                </a:solidFill>
                <a:latin typeface="Segoe UI" panose="020B0502040204020203" pitchFamily="34" charset="0"/>
                <a:cs typeface="Segoe UI" panose="020B0502040204020203" pitchFamily="34" charset="0"/>
              </a:rPr>
              <a:t> Mode</a:t>
            </a:r>
          </a:p>
        </p:txBody>
      </p:sp>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itle 1"/>
          <p:cNvSpPr txBox="1">
            <a:spLocks/>
          </p:cNvSpPr>
          <p:nvPr/>
        </p:nvSpPr>
        <p:spPr>
          <a:xfrm>
            <a:off x="267500" y="4939696"/>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a:latin typeface="+mn-lt"/>
                <a:cs typeface="Segoe UI"/>
              </a:rPr>
              <a:t>Let's dive into what's going on INSIDE Power BI Desktop!</a:t>
            </a:r>
          </a:p>
        </p:txBody>
      </p:sp>
      <p:sp>
        <p:nvSpPr>
          <p:cNvPr id="4" name="Footer Placeholder 3">
            <a:extLst>
              <a:ext uri="{FF2B5EF4-FFF2-40B4-BE49-F238E27FC236}">
                <a16:creationId xmlns:a16="http://schemas.microsoft.com/office/drawing/2014/main" id="{001863DC-0865-4E85-9B11-B5615F9B3383}"/>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964D3B8F-ECA0-4B3C-B8EB-419278E4D9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46331"/>
          </a:xfrm>
          <a:prstGeom prst="rect">
            <a:avLst/>
          </a:prstGeom>
          <a:noFill/>
        </p:spPr>
        <p:txBody>
          <a:bodyPr wrap="square" rtlCol="0">
            <a:spAutoFit/>
          </a:bodyPr>
          <a:lstStyle/>
          <a:p>
            <a:pPr defTabSz="914225"/>
            <a:r>
              <a:rPr lang="en-US" sz="3600" dirty="0"/>
              <a:t>Choosing storage mode: Import vs </a:t>
            </a:r>
            <a:r>
              <a:rPr lang="en-US" sz="3600" dirty="0" err="1"/>
              <a:t>DirectQuery</a:t>
            </a:r>
            <a:endParaRPr lang="en-US" sz="3600" dirty="0">
              <a:solidFill>
                <a:prstClr val="black"/>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513ABCEF-3C97-4A63-BA8C-040D6E200CA7}"/>
              </a:ext>
            </a:extLst>
          </p:cNvPr>
          <p:cNvSpPr/>
          <p:nvPr/>
        </p:nvSpPr>
        <p:spPr>
          <a:xfrm>
            <a:off x="276553" y="683741"/>
            <a:ext cx="11819475" cy="587853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Import is your first choice (all in memory = best speed, no DAX limits)</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When is it inappropriate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Extremely large data volumes</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Need near real-time access to data from source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Considerable existing investment in external DW or OLAP (modelled, conformed, cleaned, calcs defined </a:t>
            </a:r>
            <a:r>
              <a:rPr lang="en-US" sz="2400" kern="0" err="1">
                <a:gradFill>
                  <a:gsLst>
                    <a:gs pos="1250">
                      <a:schemeClr val="tx1"/>
                    </a:gs>
                    <a:gs pos="100000">
                      <a:schemeClr val="tx1"/>
                    </a:gs>
                  </a:gsLst>
                  <a:lin ang="5400000" scaled="0"/>
                </a:gradFill>
                <a:latin typeface="+mj-lt"/>
              </a:rPr>
              <a:t>etc</a:t>
            </a:r>
            <a:r>
              <a:rPr lang="en-US" sz="2400" kern="0" dirty="0">
                <a:gradFill>
                  <a:gsLst>
                    <a:gs pos="1250">
                      <a:schemeClr val="tx1"/>
                    </a:gs>
                    <a:gs pos="100000">
                      <a:schemeClr val="tx1"/>
                    </a:gs>
                  </a:gsLst>
                  <a:lin ang="5400000" scaled="0"/>
                </a:gradFill>
                <a:latin typeface="+mj-lt"/>
              </a:rPr>
              <a:t>). SSAS MD, SAP HANA and BW are common.</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Regulatory and data sovereignty requirements</a:t>
            </a:r>
          </a:p>
          <a:p>
            <a:endParaRPr lang="en-US" sz="1600" dirty="0"/>
          </a:p>
          <a:p>
            <a:pPr marL="457200" indent="-457200">
              <a:buFont typeface="Arial" panose="020B0604020202020204" pitchFamily="34" charset="0"/>
              <a:buChar char="•"/>
            </a:pPr>
            <a:r>
              <a:rPr lang="en-US" sz="2400" kern="0" dirty="0">
                <a:gradFill>
                  <a:gsLst>
                    <a:gs pos="1250">
                      <a:schemeClr val="tx1"/>
                    </a:gs>
                    <a:gs pos="100000">
                      <a:schemeClr val="tx1"/>
                    </a:gs>
                  </a:gsLst>
                  <a:lin ang="5400000" scaled="0"/>
                </a:gradFill>
              </a:rPr>
              <a:t>Considerations</a:t>
            </a:r>
          </a:p>
          <a:p>
            <a:pPr marL="800100" lvl="1" indent="-342900">
              <a:buFont typeface="Arial" panose="020B0604020202020204" pitchFamily="34" charset="0"/>
              <a:buChar char="•"/>
            </a:pPr>
            <a:r>
              <a:rPr lang="en-US" sz="2400" kern="0">
                <a:gradFill>
                  <a:gsLst>
                    <a:gs pos="1250">
                      <a:schemeClr val="tx1"/>
                    </a:gs>
                    <a:gs pos="100000">
                      <a:schemeClr val="tx1"/>
                    </a:gs>
                  </a:gsLst>
                  <a:lin ang="5400000" scaled="0"/>
                </a:gradFill>
                <a:latin typeface="+mj-lt"/>
              </a:rPr>
              <a:t>How much source data, how compressible? Rule of thumb is 5x-10x</a:t>
            </a:r>
            <a:endParaRPr lang="en-US" sz="2400" kern="0">
              <a:gradFill>
                <a:gsLst>
                  <a:gs pos="1250">
                    <a:schemeClr val="tx1"/>
                  </a:gs>
                  <a:gs pos="100000">
                    <a:schemeClr val="tx1"/>
                  </a:gs>
                </a:gsLst>
                <a:lin ang="5400000" scaled="0"/>
              </a:gradFill>
              <a:latin typeface="+mj-lt"/>
              <a:cs typeface="Segoe UI Light"/>
            </a:endParaRP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Is Premium an option? (larger datasets supported there)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Will blended architecture suffice? (Composite models, Aggregations for summary data)</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Some limits on DAX in </a:t>
            </a:r>
            <a:r>
              <a:rPr lang="en-US" sz="2400" kern="0" err="1">
                <a:gradFill>
                  <a:gsLst>
                    <a:gs pos="1250">
                      <a:schemeClr val="tx1"/>
                    </a:gs>
                    <a:gs pos="100000">
                      <a:schemeClr val="tx1"/>
                    </a:gs>
                  </a:gsLst>
                  <a:lin ang="5400000" scaled="0"/>
                </a:gradFill>
                <a:latin typeface="+mj-lt"/>
              </a:rPr>
              <a:t>DirectQuery</a:t>
            </a:r>
            <a:r>
              <a:rPr lang="en-US" sz="2400" kern="0" dirty="0">
                <a:gradFill>
                  <a:gsLst>
                    <a:gs pos="1250">
                      <a:schemeClr val="tx1"/>
                    </a:gs>
                    <a:gs pos="100000">
                      <a:schemeClr val="tx1"/>
                    </a:gs>
                  </a:gsLst>
                  <a:lin ang="5400000" scaled="0"/>
                </a:gradFill>
                <a:latin typeface="+mj-lt"/>
              </a:rPr>
              <a:t> mode (</a:t>
            </a:r>
            <a:r>
              <a:rPr lang="en-US" sz="2400" kern="0">
                <a:gradFill>
                  <a:gsLst>
                    <a:gs pos="1250">
                      <a:schemeClr val="tx1"/>
                    </a:gs>
                    <a:gs pos="100000">
                      <a:schemeClr val="tx1"/>
                    </a:gs>
                  </a:gsLst>
                  <a:lin ang="5400000" scaled="0"/>
                </a:gradFill>
                <a:latin typeface="+mj-lt"/>
              </a:rPr>
              <a:t>e.g.,</a:t>
            </a:r>
            <a:r>
              <a:rPr lang="en-US" sz="2400" kern="0" dirty="0">
                <a:gradFill>
                  <a:gsLst>
                    <a:gs pos="1250">
                      <a:schemeClr val="tx1"/>
                    </a:gs>
                    <a:gs pos="100000">
                      <a:schemeClr val="tx1"/>
                    </a:gs>
                  </a:gsLst>
                  <a:lin ang="5400000" scaled="0"/>
                </a:gradFill>
                <a:latin typeface="+mj-lt"/>
              </a:rPr>
              <a:t> time intelligence)</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70452598-A965-4D12-A006-EF0053D8B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7026769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Columnar Database</a:t>
            </a:r>
          </a:p>
        </p:txBody>
      </p:sp>
      <p:graphicFrame>
        <p:nvGraphicFramePr>
          <p:cNvPr id="4" name="Table 3"/>
          <p:cNvGraphicFramePr>
            <a:graphicFrameLocks noGrp="1"/>
          </p:cNvGraphicFramePr>
          <p:nvPr>
            <p:extLst>
              <p:ext uri="{D42A27DB-BD31-4B8C-83A1-F6EECF244321}">
                <p14:modId xmlns:p14="http://schemas.microsoft.com/office/powerpoint/2010/main" val="470493842"/>
              </p:ext>
            </p:extLst>
          </p:nvPr>
        </p:nvGraphicFramePr>
        <p:xfrm>
          <a:off x="768562" y="1819355"/>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24607859"/>
              </p:ext>
            </p:extLst>
          </p:nvPr>
        </p:nvGraphicFramePr>
        <p:xfrm>
          <a:off x="6947752" y="1819355"/>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4606322"/>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p:cNvSpPr/>
          <p:nvPr/>
        </p:nvSpPr>
        <p:spPr bwMode="auto">
          <a:xfrm>
            <a:off x="768562" y="2374661"/>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8562" y="2937385"/>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8562" y="3425130"/>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947752" y="2359775"/>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287624" y="2355630"/>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12064" y="2362563"/>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4606322"/>
            <a:ext cx="6146119" cy="2022092"/>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Retrieving multiple columns from a single row is slower than...</a:t>
            </a:r>
            <a:endParaRPr lang="en-US">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148854"/>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148854"/>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2624135"/>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166679"/>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3709223"/>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254205"/>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27769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254205"/>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6031A4A-F93B-415B-996A-AA0771A8AFDF}"/>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19A8BBC6-782F-42F1-B693-F54D4AE09C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In-Memory Database</a:t>
            </a:r>
          </a:p>
        </p:txBody>
      </p:sp>
      <p:sp>
        <p:nvSpPr>
          <p:cNvPr id="17" name="TextBox 16"/>
          <p:cNvSpPr txBox="1"/>
          <p:nvPr/>
        </p:nvSpPr>
        <p:spPr>
          <a:xfrm>
            <a:off x="355042" y="2852165"/>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19" name="TextBox 18"/>
          <p:cNvSpPr txBox="1"/>
          <p:nvPr/>
        </p:nvSpPr>
        <p:spPr>
          <a:xfrm>
            <a:off x="865" y="1850459"/>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In-Memory Database </a:t>
            </a:r>
          </a:p>
        </p:txBody>
      </p:sp>
      <p:sp>
        <p:nvSpPr>
          <p:cNvPr id="3" name="Rectangle 2"/>
          <p:cNvSpPr/>
          <p:nvPr/>
        </p:nvSpPr>
        <p:spPr>
          <a:xfrm>
            <a:off x="2129640" y="5697731"/>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
        <p:nvSpPr>
          <p:cNvPr id="2" name="Footer Placeholder 1">
            <a:extLst>
              <a:ext uri="{FF2B5EF4-FFF2-40B4-BE49-F238E27FC236}">
                <a16:creationId xmlns:a16="http://schemas.microsoft.com/office/drawing/2014/main" id="{55119A92-63B2-416F-B520-6DF5CC3A304B}"/>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CDB6AAC9-E394-4DE0-915B-4B06811D2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Dictionary Encoding</a:t>
            </a:r>
          </a:p>
        </p:txBody>
      </p:sp>
      <p:graphicFrame>
        <p:nvGraphicFramePr>
          <p:cNvPr id="11" name="Table 10"/>
          <p:cNvGraphicFramePr>
            <a:graphicFrameLocks noGrp="1"/>
          </p:cNvGraphicFramePr>
          <p:nvPr>
            <p:extLst>
              <p:ext uri="{D42A27DB-BD31-4B8C-83A1-F6EECF244321}">
                <p14:modId xmlns:p14="http://schemas.microsoft.com/office/powerpoint/2010/main" val="3705219827"/>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98E80DF-8D15-46FC-9507-34DDE55344E6}"/>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A9ACBB4A-0254-42A6-A889-A882526F2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2917131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Run Length Encoding</a:t>
            </a:r>
          </a:p>
        </p:txBody>
      </p:sp>
      <p:graphicFrame>
        <p:nvGraphicFramePr>
          <p:cNvPr id="10" name="Table 9"/>
          <p:cNvGraphicFramePr>
            <a:graphicFrameLocks noGrp="1"/>
          </p:cNvGraphicFramePr>
          <p:nvPr>
            <p:extLst>
              <p:ext uri="{D42A27DB-BD31-4B8C-83A1-F6EECF244321}">
                <p14:modId xmlns:p14="http://schemas.microsoft.com/office/powerpoint/2010/main" val="28940906"/>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293227710"/>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36915" y="2543048"/>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EEAB586-984F-4701-8A15-1DEDD5C16112}"/>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43D16131-8A63-4623-A4E5-5B5877839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5310657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76"/>
            <a:ext cx="11455350"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Compression</a:t>
            </a:r>
          </a:p>
        </p:txBody>
      </p:sp>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5" name="Footer Placeholder 4">
            <a:extLst>
              <a:ext uri="{FF2B5EF4-FFF2-40B4-BE49-F238E27FC236}">
                <a16:creationId xmlns:a16="http://schemas.microsoft.com/office/drawing/2014/main" id="{5FF6C602-14CD-4F3B-AB44-66372616D690}"/>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0C8D2957-7A10-49A3-BE59-69050EDFF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23889"/>
            <a:ext cx="11728224" cy="574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600" dirty="0">
                <a:latin typeface="+mn-lt"/>
                <a:ea typeface="Calibri" panose="020F0502020204030204" pitchFamily="34" charset="0"/>
                <a:cs typeface="Segoe UI" panose="020B0502040204020203" pitchFamily="34" charset="0"/>
              </a:rPr>
              <a:t>You must be connected </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lvl="0" defTabSz="896386">
              <a:buFontTx/>
              <a:buChar char="•"/>
              <a:defRPr/>
            </a:pP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a:t>
            </a:r>
            <a:r>
              <a:rPr lang="en-US" sz="1600" dirty="0">
                <a:solidFill>
                  <a:prstClr val="black"/>
                </a:solidFill>
                <a:latin typeface="+mn-lt"/>
                <a:cs typeface="Segoe UI Light" panose="020B0502040204020203" pitchFamily="34" charset="0"/>
              </a:rPr>
              <a:t>Windows 8 / Windows Server 2008 R2 or later </a:t>
            </a: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10 or greater</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600"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600" b="1" dirty="0">
                <a:latin typeface="+mn-lt"/>
                <a:ea typeface="Calibri" panose="020F0502020204030204" pitchFamily="34" charset="0"/>
                <a:cs typeface="Segoe UI" panose="020B0502040204020203" pitchFamily="34" charset="0"/>
              </a:rPr>
              <a:t>Download Class Files:</a:t>
            </a:r>
            <a:r>
              <a:rPr lang="en-US" sz="1600" dirty="0">
                <a:latin typeface="+mn-lt"/>
                <a:ea typeface="Calibri" panose="020F0502020204030204" pitchFamily="34" charset="0"/>
                <a:cs typeface="Segoe UI" panose="020B0502040204020203" pitchFamily="34" charset="0"/>
              </a:rPr>
              <a:t> </a:t>
            </a:r>
          </a:p>
          <a:p>
            <a:pPr defTabSz="896386"/>
            <a:r>
              <a:rPr lang="en-US" sz="1600" dirty="0">
                <a:latin typeface="+mn-lt"/>
                <a:ea typeface="Calibri" panose="020F0502020204030204" pitchFamily="34" charset="0"/>
                <a:cs typeface="Segoe UI" panose="020B0502040204020203" pitchFamily="34" charset="0"/>
              </a:rPr>
              <a:t>Copy Files from your USB to </a:t>
            </a:r>
            <a:r>
              <a:rPr lang="en-US" sz="1600" b="1" dirty="0">
                <a:latin typeface="+mn-lt"/>
                <a:ea typeface="Calibri" panose="020F0502020204030204" pitchFamily="34" charset="0"/>
                <a:cs typeface="Segoe UI" panose="020B0502040204020203" pitchFamily="34" charset="0"/>
              </a:rPr>
              <a:t>C:\Power BI_Adv_M\  </a:t>
            </a:r>
            <a:r>
              <a:rPr lang="en-US" sz="1600" dirty="0">
                <a:latin typeface="+mn-lt"/>
                <a:ea typeface="Calibri" panose="020F0502020204030204" pitchFamily="34" charset="0"/>
                <a:cs typeface="Segoe UI" panose="020B0502040204020203" pitchFamily="34" charset="0"/>
              </a:rPr>
              <a:t> (Please return the USBs) </a:t>
            </a:r>
            <a:r>
              <a:rPr lang="en-US" sz="1600" dirty="0">
                <a:latin typeface="Segoe UI Light" panose="020B0502040204020203" pitchFamily="34" charset="0"/>
                <a:cs typeface="Segoe UI Light" panose="020B0502040204020203" pitchFamily="34" charset="0"/>
              </a:rPr>
              <a:t>or download from:</a:t>
            </a:r>
          </a:p>
          <a:p>
            <a:pPr defTabSz="896386"/>
            <a:r>
              <a:rPr lang="en-US" sz="1600" dirty="0">
                <a:latin typeface="Segoe UI Light" panose="020B0502040204020203" pitchFamily="34" charset="0"/>
                <a:cs typeface="Segoe UI Light" panose="020B0502040204020203" pitchFamily="34" charset="0"/>
                <a:hlinkClick r:id="rId4"/>
              </a:rPr>
              <a:t>https://partner.microsoft.com/en-US/asset/collection/advanced-modeling-student-collection#/</a:t>
            </a:r>
            <a:endParaRPr lang="en-US" sz="1600" dirty="0">
              <a:latin typeface="+mn-lt"/>
              <a:cs typeface="Segoe UI" panose="020B0502040204020203" pitchFamily="34" charset="0"/>
            </a:endParaRPr>
          </a:p>
          <a:p>
            <a:pPr marL="457200" indent="-457200" defTabSz="896386">
              <a:buFont typeface="Arial" panose="020B0604020202020204" pitchFamily="34" charset="0"/>
              <a:buChar char="•"/>
            </a:pPr>
            <a:r>
              <a:rPr lang="en-US" sz="1600" dirty="0">
                <a:latin typeface="+mn-lt"/>
                <a:cs typeface="Segoe UI" panose="020B0502040204020203" pitchFamily="34" charset="0"/>
              </a:rPr>
              <a:t>Open a browser to the Power Query Reference page:</a:t>
            </a:r>
            <a:br>
              <a:rPr lang="en-US" sz="1600" dirty="0">
                <a:latin typeface="+mn-lt"/>
                <a:cs typeface="Segoe UI" panose="020B0502040204020203" pitchFamily="34" charset="0"/>
              </a:rPr>
            </a:br>
            <a:r>
              <a:rPr lang="en-US" sz="1600" dirty="0">
                <a:hlinkClick r:id="rId5"/>
              </a:rPr>
              <a:t> https://docs.microsoft.com/en-us/powerquery-m/power-query-m-function-reference</a:t>
            </a:r>
            <a:endParaRPr lang="en-US" sz="1600" u="sng" dirty="0">
              <a:solidFill>
                <a:schemeClr val="accent1"/>
              </a:solidFill>
              <a:latin typeface="+mn-lt"/>
              <a:cs typeface="Segoe UI" panose="020B0502040204020203" pitchFamily="34" charset="0"/>
            </a:endParaRPr>
          </a:p>
          <a:p>
            <a:endParaRPr lang="en-US" sz="1600" b="1" dirty="0"/>
          </a:p>
          <a:p>
            <a:endParaRPr lang="en-US" sz="1600" b="1" dirty="0"/>
          </a:p>
          <a:p>
            <a:r>
              <a:rPr lang="en-US" sz="1600" b="1" dirty="0"/>
              <a:t>NOTE:</a:t>
            </a:r>
            <a:r>
              <a:rPr lang="en-US" sz="1600" dirty="0"/>
              <a:t>  This lab is using real anonymized data and is provided by </a:t>
            </a:r>
            <a:r>
              <a:rPr lang="en-US" sz="1600" dirty="0" err="1"/>
              <a:t>ObviEnce</a:t>
            </a:r>
            <a:r>
              <a:rPr lang="en-US" sz="1600" dirty="0"/>
              <a:t> LLC. Visit their site to learn about their services: </a:t>
            </a:r>
            <a:r>
              <a:rPr lang="en-US" sz="1600" u="sng" dirty="0">
                <a:hlinkClick r:id="rId6"/>
              </a:rPr>
              <a:t>www.obvience.com</a:t>
            </a:r>
            <a:r>
              <a:rPr lang="en-US" sz="1600" dirty="0">
                <a:hlinkClick r:id="rId6"/>
              </a:rPr>
              <a:t>.</a:t>
            </a:r>
            <a:r>
              <a:rPr lang="en-US" sz="1600" dirty="0"/>
              <a:t>   </a:t>
            </a:r>
          </a:p>
          <a:p>
            <a:r>
              <a:rPr lang="en-US" sz="1600" dirty="0"/>
              <a:t>This data is property of </a:t>
            </a:r>
            <a:r>
              <a:rPr lang="en-US" sz="1600" dirty="0" err="1"/>
              <a:t>ObviEnce</a:t>
            </a:r>
            <a:r>
              <a:rPr lang="en-US" sz="1600" dirty="0"/>
              <a:t> LLC and has been shared for the purpose of demonstrating PowerBI functionality with industry sample data.   Any uses of this data must include this attribution to </a:t>
            </a:r>
            <a:r>
              <a:rPr lang="en-US" sz="1600" dirty="0" err="1"/>
              <a:t>ObviEnce</a:t>
            </a:r>
            <a:r>
              <a:rPr lang="en-US" sz="1600" dirty="0"/>
              <a:t> LLC. </a:t>
            </a:r>
            <a:endParaRPr lang="en-US" sz="1600" kern="0" dirty="0">
              <a:ea typeface="Calibri" panose="020F0502020204030204"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341885C5-CB26-417D-A687-7B5866D64815}"/>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pic>
        <p:nvPicPr>
          <p:cNvPr id="5" name="Picture 4">
            <a:extLst>
              <a:ext uri="{FF2B5EF4-FFF2-40B4-BE49-F238E27FC236}">
                <a16:creationId xmlns:a16="http://schemas.microsoft.com/office/drawing/2014/main" id="{3519D5CC-EF75-4310-996C-1D7A32ED02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75177864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6" name="Rectangle 5"/>
          <p:cNvSpPr/>
          <p:nvPr/>
        </p:nvSpPr>
        <p:spPr>
          <a:xfrm>
            <a:off x="1" y="487"/>
            <a:ext cx="12191136"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sz="3600" dirty="0">
              <a:solidFill>
                <a:prstClr val="black"/>
              </a:solidFill>
              <a:latin typeface="Segoe UI" panose="020B0502040204020203" pitchFamily="34" charset="0"/>
              <a:cs typeface="Segoe UI" panose="020B0502040204020203" pitchFamily="34" charset="0"/>
            </a:endParaRP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3"/>
          <a:stretch>
            <a:fillRect/>
          </a:stretch>
        </p:blipFill>
        <p:spPr>
          <a:xfrm>
            <a:off x="1288982" y="1859544"/>
            <a:ext cx="591706" cy="843496"/>
          </a:xfrm>
          <a:prstGeom prst="rect">
            <a:avLst/>
          </a:prstGeom>
        </p:spPr>
      </p:pic>
      <p:pic>
        <p:nvPicPr>
          <p:cNvPr id="20" name="Picture 19"/>
          <p:cNvPicPr>
            <a:picLocks noChangeAspect="1"/>
          </p:cNvPicPr>
          <p:nvPr/>
        </p:nvPicPr>
        <p:blipFill>
          <a:blip r:embed="rId4"/>
          <a:stretch>
            <a:fillRect/>
          </a:stretch>
        </p:blipFill>
        <p:spPr>
          <a:xfrm>
            <a:off x="4334607" y="1859543"/>
            <a:ext cx="415808" cy="843496"/>
          </a:xfrm>
          <a:prstGeom prst="rect">
            <a:avLst/>
          </a:prstGeom>
        </p:spPr>
      </p:pic>
      <p:pic>
        <p:nvPicPr>
          <p:cNvPr id="21" name="Picture 20"/>
          <p:cNvPicPr>
            <a:picLocks noChangeAspect="1"/>
          </p:cNvPicPr>
          <p:nvPr/>
        </p:nvPicPr>
        <p:blipFill>
          <a:blip r:embed="rId5"/>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6"/>
          <a:srcRect r="49784"/>
          <a:stretch/>
        </p:blipFill>
        <p:spPr>
          <a:xfrm>
            <a:off x="9719565" y="1912000"/>
            <a:ext cx="1489600" cy="791039"/>
          </a:xfrm>
          <a:prstGeom prst="rect">
            <a:avLst/>
          </a:prstGeom>
        </p:spPr>
      </p:pic>
      <p:sp>
        <p:nvSpPr>
          <p:cNvPr id="23" name="TextBox 22"/>
          <p:cNvSpPr txBox="1"/>
          <p:nvPr/>
        </p:nvSpPr>
        <p:spPr>
          <a:xfrm>
            <a:off x="2" y="36576"/>
            <a:ext cx="11456214"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Files</a:t>
            </a:r>
          </a:p>
        </p:txBody>
      </p:sp>
      <p:sp>
        <p:nvSpPr>
          <p:cNvPr id="3" name="Footer Placeholder 2">
            <a:extLst>
              <a:ext uri="{FF2B5EF4-FFF2-40B4-BE49-F238E27FC236}">
                <a16:creationId xmlns:a16="http://schemas.microsoft.com/office/drawing/2014/main" id="{748C91D7-A3EE-4E27-B79E-21C39522EDB3}"/>
              </a:ext>
            </a:extLst>
          </p:cNvPr>
          <p:cNvSpPr>
            <a:spLocks noGrp="1"/>
          </p:cNvSpPr>
          <p:nvPr>
            <p:ph type="ftr" sz="quarter" idx="3"/>
          </p:nvPr>
        </p:nvSpPr>
        <p:spPr/>
        <p:txBody>
          <a:bodyPr/>
          <a:lstStyle/>
          <a:p>
            <a:r>
              <a:rPr lang="en-US" dirty="0"/>
              <a:t>© 2020 Microsoft. All rights reserved.</a:t>
            </a:r>
          </a:p>
        </p:txBody>
      </p:sp>
      <p:pic>
        <p:nvPicPr>
          <p:cNvPr id="7" name="Picture 6">
            <a:extLst>
              <a:ext uri="{FF2B5EF4-FFF2-40B4-BE49-F238E27FC236}">
                <a16:creationId xmlns:a16="http://schemas.microsoft.com/office/drawing/2014/main" id="{C3DD0EE7-2D7B-4B35-A1EA-CA8A166042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653471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Types</a:t>
            </a:r>
          </a:p>
        </p:txBody>
      </p:sp>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2BD9AE12-2019-43FB-9C20-5CD92B1E268F}"/>
              </a:ext>
            </a:extLst>
          </p:cNvPr>
          <p:cNvSpPr>
            <a:spLocks noGrp="1"/>
          </p:cNvSpPr>
          <p:nvPr>
            <p:ph type="ftr" sz="quarter" idx="3"/>
          </p:nvPr>
        </p:nvSpPr>
        <p:spPr/>
        <p:txBody>
          <a:bodyPr/>
          <a:lstStyle/>
          <a:p>
            <a:r>
              <a:rPr lang="en-US" dirty="0"/>
              <a:t>© 2020 Microsoft. All rights reserved.</a:t>
            </a:r>
          </a:p>
        </p:txBody>
      </p:sp>
      <p:pic>
        <p:nvPicPr>
          <p:cNvPr id="10" name="Picture 9">
            <a:extLst>
              <a:ext uri="{FF2B5EF4-FFF2-40B4-BE49-F238E27FC236}">
                <a16:creationId xmlns:a16="http://schemas.microsoft.com/office/drawing/2014/main" id="{931BF98F-54A8-42A5-9E9A-79D5B76252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7403855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Hierarchies</a:t>
            </a:r>
          </a:p>
        </p:txBody>
      </p:sp>
      <p:sp>
        <p:nvSpPr>
          <p:cNvPr id="3" name="TextBox 2"/>
          <p:cNvSpPr txBox="1"/>
          <p:nvPr/>
        </p:nvSpPr>
        <p:spPr>
          <a:xfrm>
            <a:off x="400013" y="1424858"/>
            <a:ext cx="7069096" cy="4004173"/>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a:t>
            </a:r>
            <a:r>
              <a:rPr lang="en-US" sz="2400" b="1">
                <a:gradFill>
                  <a:gsLst>
                    <a:gs pos="2917">
                      <a:schemeClr val="tx1"/>
                    </a:gs>
                    <a:gs pos="30000">
                      <a:schemeClr val="tx1"/>
                    </a:gs>
                  </a:gsLst>
                  <a:lin ang="5400000" scaled="0"/>
                </a:gradFill>
                <a:latin typeface="+mj-lt"/>
              </a:rPr>
              <a:t>lower-level</a:t>
            </a:r>
            <a:r>
              <a:rPr lang="en-US" sz="2400" b="1" dirty="0">
                <a:gradFill>
                  <a:gsLst>
                    <a:gs pos="2917">
                      <a:schemeClr val="tx1"/>
                    </a:gs>
                    <a:gs pos="30000">
                      <a:schemeClr val="tx1"/>
                    </a:gs>
                  </a:gsLst>
                  <a:lin ang="5400000" scaled="0"/>
                </a:gradFill>
                <a:latin typeface="+mj-lt"/>
              </a:rPr>
              <a:t> field onto the parent.</a:t>
            </a:r>
            <a:endParaRPr lang="en-US" sz="2000" b="1" dirty="0">
              <a:solidFill>
                <a:srgbClr val="00B0F0"/>
              </a:solidFill>
            </a:endParaRPr>
          </a:p>
        </p:txBody>
      </p:sp>
      <p:sp>
        <p:nvSpPr>
          <p:cNvPr id="2" name="Footer Placeholder 1">
            <a:extLst>
              <a:ext uri="{FF2B5EF4-FFF2-40B4-BE49-F238E27FC236}">
                <a16:creationId xmlns:a16="http://schemas.microsoft.com/office/drawing/2014/main" id="{E2D979B8-DDEA-4733-A997-6CF41AB85D94}"/>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87D994D8-2B33-4BC3-BBD7-01C7F1E995DC}"/>
              </a:ext>
            </a:extLst>
          </p:cNvPr>
          <p:cNvPicPr>
            <a:picLocks noChangeAspect="1"/>
          </p:cNvPicPr>
          <p:nvPr/>
        </p:nvPicPr>
        <p:blipFill>
          <a:blip r:embed="rId3"/>
          <a:stretch>
            <a:fillRect/>
          </a:stretch>
        </p:blipFill>
        <p:spPr>
          <a:xfrm>
            <a:off x="7734755" y="1424858"/>
            <a:ext cx="2785837" cy="3151414"/>
          </a:xfrm>
          <a:prstGeom prst="rect">
            <a:avLst/>
          </a:prstGeom>
        </p:spPr>
      </p:pic>
      <p:pic>
        <p:nvPicPr>
          <p:cNvPr id="5" name="Picture 4">
            <a:extLst>
              <a:ext uri="{FF2B5EF4-FFF2-40B4-BE49-F238E27FC236}">
                <a16:creationId xmlns:a16="http://schemas.microsoft.com/office/drawing/2014/main" id="{741C8B8C-5B93-4B2C-94F1-414163FD24AE}"/>
              </a:ext>
            </a:extLst>
          </p:cNvPr>
          <p:cNvPicPr>
            <a:picLocks noChangeAspect="1"/>
          </p:cNvPicPr>
          <p:nvPr/>
        </p:nvPicPr>
        <p:blipFill>
          <a:blip r:embed="rId4"/>
          <a:stretch>
            <a:fillRect/>
          </a:stretch>
        </p:blipFill>
        <p:spPr>
          <a:xfrm>
            <a:off x="3642828" y="5036511"/>
            <a:ext cx="2491273" cy="1364269"/>
          </a:xfrm>
          <a:prstGeom prst="rect">
            <a:avLst/>
          </a:prstGeom>
        </p:spPr>
      </p:pic>
      <p:pic>
        <p:nvPicPr>
          <p:cNvPr id="10" name="Picture 9">
            <a:extLst>
              <a:ext uri="{FF2B5EF4-FFF2-40B4-BE49-F238E27FC236}">
                <a16:creationId xmlns:a16="http://schemas.microsoft.com/office/drawing/2014/main" id="{A6922CA1-3965-49A9-B775-EC3B3E8787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9907109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Sort By Column</a:t>
            </a:r>
          </a:p>
        </p:txBody>
      </p:sp>
      <p:sp>
        <p:nvSpPr>
          <p:cNvPr id="3" name="TextBox 2"/>
          <p:cNvSpPr txBox="1"/>
          <p:nvPr/>
        </p:nvSpPr>
        <p:spPr>
          <a:xfrm>
            <a:off x="355042" y="1707338"/>
            <a:ext cx="5491122" cy="2853089"/>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3"/>
          <a:stretch>
            <a:fillRect/>
          </a:stretch>
        </p:blipFill>
        <p:spPr>
          <a:xfrm>
            <a:off x="7574533" y="1727284"/>
            <a:ext cx="3098959" cy="2813195"/>
          </a:xfrm>
          <a:prstGeom prst="rect">
            <a:avLst/>
          </a:prstGeom>
        </p:spPr>
      </p:pic>
      <p:sp>
        <p:nvSpPr>
          <p:cNvPr id="11" name="Rectangle 10"/>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275FBB96-141C-4629-870B-DA7CF1A926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1155497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Aggregations</a:t>
            </a:r>
          </a:p>
        </p:txBody>
      </p:sp>
      <p:sp>
        <p:nvSpPr>
          <p:cNvPr id="3" name="TextBox 2"/>
          <p:cNvSpPr txBox="1"/>
          <p:nvPr/>
        </p:nvSpPr>
        <p:spPr>
          <a:xfrm>
            <a:off x="355042" y="1248754"/>
            <a:ext cx="11740986" cy="3770263"/>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Using aggregations in Power BI enables interactive analysis over big data. Advantages of aggregation are:</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Query performance over big data</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Data refresh optimization</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8EE3DDF0-4416-42FA-9E0E-9238AD598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722748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506186" y="36543"/>
            <a:ext cx="10948456" cy="657331"/>
          </a:xfrm>
          <a:prstGeom prst="rect">
            <a:avLst/>
          </a:prstGeom>
          <a:noFill/>
        </p:spPr>
        <p:txBody>
          <a:bodyPr wrap="square" rtlCol="0">
            <a:spAutoFit/>
          </a:bodyPr>
          <a:lstStyle/>
          <a:p>
            <a:r>
              <a:rPr lang="en-US" sz="3600" b="1" dirty="0">
                <a:solidFill>
                  <a:schemeClr val="tx1"/>
                </a:solidFill>
              </a:rPr>
              <a:t>Lab </a:t>
            </a:r>
            <a:r>
              <a:rPr lang="en-US" sz="3600" b="1" dirty="0"/>
              <a:t>01</a:t>
            </a:r>
            <a:endParaRPr lang="en-US" sz="3600" b="1" dirty="0">
              <a:solidFill>
                <a:schemeClr val="tx1"/>
              </a:solidFill>
            </a:endParaRP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EF2EA12-D2E2-42F6-94CD-06C96D615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
        <p:nvSpPr>
          <p:cNvPr id="9" name="Rectangle 8">
            <a:extLst>
              <a:ext uri="{FF2B5EF4-FFF2-40B4-BE49-F238E27FC236}">
                <a16:creationId xmlns:a16="http://schemas.microsoft.com/office/drawing/2014/main" id="{16B65CF2-F504-48B0-AC44-51715CE35F07}"/>
              </a:ext>
            </a:extLst>
          </p:cNvPr>
          <p:cNvSpPr/>
          <p:nvPr/>
        </p:nvSpPr>
        <p:spPr>
          <a:xfrm>
            <a:off x="296948" y="1367991"/>
            <a:ext cx="11354582" cy="1815882"/>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the files:</a:t>
            </a:r>
          </a:p>
          <a:p>
            <a:pPr lvl="1"/>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Data Modeling Labs </a:t>
            </a:r>
            <a:r>
              <a:rPr lang="en-US" sz="2800" dirty="0">
                <a:gradFill>
                  <a:gsLst>
                    <a:gs pos="1250">
                      <a:schemeClr val="tx1"/>
                    </a:gs>
                    <a:gs pos="100000">
                      <a:schemeClr val="tx1"/>
                    </a:gs>
                  </a:gsLst>
                  <a:lin ang="5400000" scaled="0"/>
                </a:gradFill>
              </a:rPr>
              <a:t> </a:t>
            </a:r>
            <a:br>
              <a:rPr lang="en-US" sz="2800" dirty="0">
                <a:gradFill>
                  <a:gsLst>
                    <a:gs pos="1250">
                      <a:schemeClr val="tx1"/>
                    </a:gs>
                    <a:gs pos="100000">
                      <a:schemeClr val="tx1"/>
                    </a:gs>
                  </a:gsLst>
                  <a:lin ang="5400000" scaled="0"/>
                </a:gradFill>
              </a:rPr>
            </a:br>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Complete the 1st Lab 01 – Create Relationships between tables</a:t>
            </a:r>
          </a:p>
        </p:txBody>
      </p:sp>
    </p:spTree>
    <p:extLst>
      <p:ext uri="{BB962C8B-B14F-4D97-AF65-F5344CB8AC3E}">
        <p14:creationId xmlns:p14="http://schemas.microsoft.com/office/powerpoint/2010/main" val="3829619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1</a:t>
            </a:r>
          </a:p>
        </p:txBody>
      </p:sp>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8A039943-E8B3-422B-BE67-C040002EF9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793478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783305" cy="4247317"/>
          </a:xfrm>
        </p:spPr>
        <p:txBody>
          <a:bodyPr/>
          <a:lstStyle/>
          <a:p>
            <a:r>
              <a:rPr lang="en-US" sz="6600" b="1" dirty="0">
                <a:solidFill>
                  <a:schemeClr val="tx1"/>
                </a:solidFill>
              </a:rPr>
              <a:t>Module 2</a:t>
            </a:r>
          </a:p>
          <a:p>
            <a:r>
              <a:rPr lang="en-US" sz="6600" b="1" dirty="0">
                <a:solidFill>
                  <a:schemeClr val="tx1"/>
                </a:solidFill>
              </a:rPr>
              <a:t>Data Modeling Best Practices</a:t>
            </a:r>
            <a:endParaRPr lang="en-US" sz="6600" b="1" kern="0" dirty="0">
              <a:solidFill>
                <a:schemeClr val="tx1"/>
              </a:solidFill>
            </a:endParaRPr>
          </a:p>
          <a:p>
            <a:endParaRPr lang="en-US" sz="6600" b="1" i="1" dirty="0">
              <a:solidFill>
                <a:schemeClr val="tx1"/>
              </a:solidFill>
            </a:endParaRPr>
          </a:p>
        </p:txBody>
      </p:sp>
      <p:sp>
        <p:nvSpPr>
          <p:cNvPr id="2" name="Footer Placeholder 1">
            <a:extLst>
              <a:ext uri="{FF2B5EF4-FFF2-40B4-BE49-F238E27FC236}">
                <a16:creationId xmlns:a16="http://schemas.microsoft.com/office/drawing/2014/main" id="{43A5E336-DBB8-4204-A271-18B015BC79B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6022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OBJECTIVES </a:t>
            </a:r>
          </a:p>
        </p:txBody>
      </p:sp>
      <p:sp>
        <p:nvSpPr>
          <p:cNvPr id="5" name="Rectangle 4"/>
          <p:cNvSpPr/>
          <p:nvPr/>
        </p:nvSpPr>
        <p:spPr>
          <a:xfrm>
            <a:off x="231833" y="1185026"/>
            <a:ext cx="11037454" cy="475098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importance of query folding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Re-emphasize learnings of data compression techniques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Re-emphasize the use of relationships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4FE23B8-E944-4636-861B-3B9BDB1FF1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4174487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Modeling </a:t>
            </a:r>
          </a:p>
        </p:txBody>
      </p:sp>
      <p:sp>
        <p:nvSpPr>
          <p:cNvPr id="5" name="Rectangle 4"/>
          <p:cNvSpPr/>
          <p:nvPr/>
        </p:nvSpPr>
        <p:spPr>
          <a:xfrm>
            <a:off x="231833" y="1185026"/>
            <a:ext cx="11037454" cy="6966972"/>
          </a:xfrm>
          <a:prstGeom prst="rect">
            <a:avLst/>
          </a:prstGeom>
        </p:spPr>
        <p:txBody>
          <a:bodyPr wrap="square" lIns="91440" tIns="45720" rIns="91440" bIns="45720" anchor="t">
            <a:spAutoFit/>
          </a:bodyPr>
          <a:lstStyle/>
          <a:p>
            <a:pPr marL="342900" indent="-342900">
              <a:lnSpc>
                <a:spcPct val="120000"/>
              </a:lnSpc>
              <a:spcAft>
                <a:spcPts val="1800"/>
              </a:spcAft>
              <a:buFont typeface="Arial" panose="020B0604020202020204" pitchFamily="34" charset="0"/>
              <a:buChar char="•"/>
            </a:pPr>
            <a:r>
              <a:rPr lang="en-US" sz="2400" dirty="0"/>
              <a:t>An inefficient model can completely slow down a report, even with very small data volumes</a:t>
            </a:r>
          </a:p>
          <a:p>
            <a:pPr marL="342900" indent="-342900">
              <a:lnSpc>
                <a:spcPct val="120000"/>
              </a:lnSpc>
              <a:spcAft>
                <a:spcPts val="1800"/>
              </a:spcAft>
              <a:buFont typeface="Arial" panose="020B0604020202020204" pitchFamily="34" charset="0"/>
              <a:buChar char="•"/>
            </a:pPr>
            <a:endParaRPr lang="en-US" sz="2400" dirty="0"/>
          </a:p>
          <a:p>
            <a:pPr>
              <a:lnSpc>
                <a:spcPct val="120000"/>
              </a:lnSpc>
              <a:spcAft>
                <a:spcPts val="1800"/>
              </a:spcAft>
            </a:pPr>
            <a:r>
              <a:rPr lang="en-US" sz="2400" dirty="0"/>
              <a:t>   GOALS</a:t>
            </a:r>
          </a:p>
          <a:p>
            <a:pPr marL="342900" indent="-342900">
              <a:buFont typeface="Arial" panose="020B0604020202020204" pitchFamily="34" charset="0"/>
              <a:buChar char="•"/>
            </a:pPr>
            <a:r>
              <a:rPr lang="en-US" sz="2400" dirty="0"/>
              <a:t>Make the model as small as possible</a:t>
            </a:r>
          </a:p>
          <a:p>
            <a:pPr lvl="1"/>
            <a:r>
              <a:rPr lang="en-US" sz="2400" b="1" dirty="0">
                <a:gradFill>
                  <a:gsLst>
                    <a:gs pos="2917">
                      <a:schemeClr val="tx1"/>
                    </a:gs>
                    <a:gs pos="30000">
                      <a:schemeClr val="tx1"/>
                    </a:gs>
                  </a:gsLst>
                  <a:lin ang="5400000" scaled="0"/>
                </a:gradFill>
                <a:latin typeface="+mj-lt"/>
              </a:rPr>
              <a:t>There are valid reasons to bend this rule</a:t>
            </a:r>
          </a:p>
          <a:p>
            <a:pPr lvl="1"/>
            <a:endParaRPr lang="en-US" sz="2400" dirty="0"/>
          </a:p>
          <a:p>
            <a:pPr marL="342900" indent="-342900">
              <a:buFont typeface="Arial"/>
              <a:buChar char="•"/>
            </a:pPr>
            <a:r>
              <a:rPr lang="en-US" sz="2400"/>
              <a:t>Use a schema that supports the analysis</a:t>
            </a:r>
            <a:endParaRPr lang="en-US" sz="2400">
              <a:cs typeface="Segoe U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Relationships are built purposefully and thoughtfully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39</a:t>
            </a:fld>
            <a:endParaRPr lang="en-US" dirty="0"/>
          </a:p>
        </p:txBody>
      </p:sp>
      <p:pic>
        <p:nvPicPr>
          <p:cNvPr id="7" name="Picture 6">
            <a:extLst>
              <a:ext uri="{FF2B5EF4-FFF2-40B4-BE49-F238E27FC236}">
                <a16:creationId xmlns:a16="http://schemas.microsoft.com/office/drawing/2014/main" id="{33A1BB99-28AE-452C-8909-12BC5D8BC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7213590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2" name="Footer Placeholder 11">
            <a:extLst>
              <a:ext uri="{FF2B5EF4-FFF2-40B4-BE49-F238E27FC236}">
                <a16:creationId xmlns:a16="http://schemas.microsoft.com/office/drawing/2014/main" id="{17707EC7-4DBD-4D4E-BC45-C2FCC31C0A7F}"/>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68699A39-62D4-4F8F-8F66-EA03D4BF65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061682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Move calculations to the source</a:t>
            </a:r>
          </a:p>
        </p:txBody>
      </p:sp>
      <p:sp>
        <p:nvSpPr>
          <p:cNvPr id="5" name="Rectangle 4"/>
          <p:cNvSpPr/>
          <p:nvPr/>
        </p:nvSpPr>
        <p:spPr>
          <a:xfrm>
            <a:off x="209027" y="837421"/>
            <a:ext cx="11037454" cy="7579447"/>
          </a:xfrm>
          <a:prstGeom prst="rect">
            <a:avLst/>
          </a:prstGeom>
        </p:spPr>
        <p:txBody>
          <a:bodyPr wrap="square" lIns="91440" tIns="45720" rIns="91440" bIns="45720" anchor="t">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Many DAX calculated columns with high cardinality</a:t>
            </a:r>
          </a:p>
          <a:p>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Calculated columns don’t compress as well as physical columns</a:t>
            </a:r>
          </a:p>
          <a:p>
            <a:pPr marL="342900" indent="-342900">
              <a:buFont typeface="Arial" panose="020B0604020202020204" pitchFamily="34" charset="0"/>
              <a:buChar char="•"/>
            </a:pPr>
            <a:endParaRPr lang="en-US" sz="2400" dirty="0"/>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Perform calc in Power Query, ideally push down </a:t>
            </a:r>
          </a:p>
          <a:p>
            <a:pPr marL="342900" indent="-342900">
              <a:buFont typeface="Arial" panose="020B0604020202020204" pitchFamily="34" charset="0"/>
              <a:buChar char="•"/>
            </a:pPr>
            <a:r>
              <a:rPr lang="en-US" sz="2400" dirty="0"/>
              <a:t>Customize source query for </a:t>
            </a:r>
            <a:r>
              <a:rPr lang="en-US" sz="2400"/>
              <a:t>non-foldable</a:t>
            </a:r>
            <a:r>
              <a:rPr lang="en-US" sz="2400" dirty="0"/>
              <a:t> transforms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40</a:t>
            </a:fld>
            <a:endParaRPr lang="en-US" dirty="0"/>
          </a:p>
        </p:txBody>
      </p:sp>
      <p:pic>
        <p:nvPicPr>
          <p:cNvPr id="7" name="Picture 6">
            <a:extLst>
              <a:ext uri="{FF2B5EF4-FFF2-40B4-BE49-F238E27FC236}">
                <a16:creationId xmlns:a16="http://schemas.microsoft.com/office/drawing/2014/main" id="{EFBBB1E2-128F-4F33-A5E4-C56CB66792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42450780"/>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Remove unused tables and columns</a:t>
            </a:r>
          </a:p>
        </p:txBody>
      </p:sp>
      <p:sp>
        <p:nvSpPr>
          <p:cNvPr id="5" name="Rectangle 4"/>
          <p:cNvSpPr/>
          <p:nvPr/>
        </p:nvSpPr>
        <p:spPr>
          <a:xfrm>
            <a:off x="209027" y="876682"/>
            <a:ext cx="11037454" cy="6037487"/>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400" dirty="0"/>
              <a:t>Model contains tables/columns that are not used for reporting/analysis or calculations</a:t>
            </a:r>
          </a:p>
          <a:p>
            <a:pPr marL="342900" indent="-342900">
              <a:lnSpc>
                <a:spcPct val="120000"/>
              </a:lnSpc>
              <a:spcAft>
                <a:spcPts val="1800"/>
              </a:spcAft>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Increases model size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pPr marL="342900" indent="-342900">
              <a:buFont typeface="Arial" panose="020B0604020202020204" pitchFamily="34" charset="0"/>
              <a:buChar char="•"/>
            </a:pPr>
            <a:r>
              <a:rPr lang="en-US" sz="2400" dirty="0"/>
              <a:t>May affect usability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41</a:t>
            </a:fld>
            <a:endParaRPr lang="en-US" dirty="0"/>
          </a:p>
        </p:txBody>
      </p:sp>
      <p:pic>
        <p:nvPicPr>
          <p:cNvPr id="7" name="Picture 6">
            <a:extLst>
              <a:ext uri="{FF2B5EF4-FFF2-40B4-BE49-F238E27FC236}">
                <a16:creationId xmlns:a16="http://schemas.microsoft.com/office/drawing/2014/main" id="{1273E03E-34B2-4359-B126-1601E0439B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75060581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Avoid high precision/cardinality columns</a:t>
            </a:r>
          </a:p>
        </p:txBody>
      </p:sp>
      <p:sp>
        <p:nvSpPr>
          <p:cNvPr id="5" name="Rectangle 4"/>
          <p:cNvSpPr/>
          <p:nvPr/>
        </p:nvSpPr>
        <p:spPr>
          <a:xfrm>
            <a:off x="209027" y="837421"/>
            <a:ext cx="11037454" cy="8318111"/>
          </a:xfrm>
          <a:prstGeom prst="rect">
            <a:avLst/>
          </a:prstGeom>
        </p:spPr>
        <p:txBody>
          <a:bodyPr wrap="square" lIns="91440" tIns="45720" rIns="91440" bIns="45720" anchor="t">
            <a:spAutoFit/>
          </a:bodyPr>
          <a:lstStyle/>
          <a:p>
            <a:r>
              <a:rPr lang="en-US" sz="28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400"/>
              <a:t>Model contains columns at a higher precision than needed for analysis </a:t>
            </a:r>
          </a:p>
          <a:p>
            <a:r>
              <a:rPr lang="en-US" sz="2400"/>
              <a:t>    (e.g., datetime in milliseconds, weight to 6 decimal places)</a:t>
            </a:r>
            <a:endParaRPr lang="en-US" sz="2400">
              <a:cs typeface="Segoe UI"/>
            </a:endParaRPr>
          </a:p>
          <a:p>
            <a:pPr marL="342900" indent="-342900">
              <a:buFont typeface="Arial" panose="020B0604020202020204" pitchFamily="34" charset="0"/>
              <a:buChar char="•"/>
            </a:pPr>
            <a:r>
              <a:rPr lang="en-US" sz="2400" dirty="0"/>
              <a:t>Model contains columns that are highly unique</a:t>
            </a:r>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Less compression with high precision/cardinality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p>
          <a:p>
            <a:pPr marL="342900" indent="-342900">
              <a:buFont typeface="Arial" panose="020B0604020202020204" pitchFamily="34" charset="0"/>
              <a:buChar char="•"/>
            </a:pPr>
            <a:r>
              <a:rPr lang="en-US" sz="2400" dirty="0"/>
              <a:t>Remove if not needed</a:t>
            </a:r>
          </a:p>
          <a:p>
            <a:pPr marL="342900" indent="-342900">
              <a:buFont typeface="Arial" panose="020B0604020202020204" pitchFamily="34" charset="0"/>
              <a:buChar char="•"/>
            </a:pPr>
            <a:r>
              <a:rPr lang="en-US" sz="2400" dirty="0"/>
              <a:t>Reduce precision</a:t>
            </a:r>
          </a:p>
          <a:p>
            <a:pPr marL="342900" indent="-342900">
              <a:buFont typeface="Arial" panose="020B0604020202020204" pitchFamily="34" charset="0"/>
              <a:buChar char="•"/>
            </a:pPr>
            <a:r>
              <a:rPr lang="en-US" sz="2400" dirty="0"/>
              <a:t>Split datetime into date and time</a:t>
            </a:r>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42</a:t>
            </a:fld>
            <a:endParaRPr lang="en-US" dirty="0"/>
          </a:p>
        </p:txBody>
      </p:sp>
      <p:pic>
        <p:nvPicPr>
          <p:cNvPr id="7" name="Picture 6">
            <a:extLst>
              <a:ext uri="{FF2B5EF4-FFF2-40B4-BE49-F238E27FC236}">
                <a16:creationId xmlns:a16="http://schemas.microsoft.com/office/drawing/2014/main" id="{CDE76DA9-1738-435B-9BFD-74D7714340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078781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integers instead of strings</a:t>
            </a:r>
          </a:p>
        </p:txBody>
      </p:sp>
      <p:sp>
        <p:nvSpPr>
          <p:cNvPr id="5" name="Rectangle 4"/>
          <p:cNvSpPr/>
          <p:nvPr/>
        </p:nvSpPr>
        <p:spPr>
          <a:xfrm>
            <a:off x="209027" y="837421"/>
            <a:ext cx="11037454" cy="6409896"/>
          </a:xfrm>
          <a:prstGeom prst="rect">
            <a:avLst/>
          </a:prstGeom>
        </p:spPr>
        <p:txBody>
          <a:bodyPr wrap="square">
            <a:spAutoFit/>
          </a:bodyPr>
          <a:lstStyle/>
          <a:p>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Strings use dictionary encoding, integers use run length encoding which is more efficient</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Check data types and set to integer if known to be numerical</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43</a:t>
            </a:fld>
            <a:endParaRPr lang="en-US" dirty="0"/>
          </a:p>
        </p:txBody>
      </p:sp>
      <p:pic>
        <p:nvPicPr>
          <p:cNvPr id="7" name="Picture 6">
            <a:extLst>
              <a:ext uri="{FF2B5EF4-FFF2-40B4-BE49-F238E27FC236}">
                <a16:creationId xmlns:a16="http://schemas.microsoft.com/office/drawing/2014/main" id="{7BE55E4F-2C48-44E8-BF6A-3C3C098B1E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15291443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Use integer surrogate keys, pre-sort them</a:t>
            </a:r>
          </a:p>
        </p:txBody>
      </p:sp>
      <p:sp>
        <p:nvSpPr>
          <p:cNvPr id="5" name="Rectangle 4"/>
          <p:cNvSpPr/>
          <p:nvPr/>
        </p:nvSpPr>
        <p:spPr>
          <a:xfrm>
            <a:off x="209027" y="837421"/>
            <a:ext cx="11037454" cy="5609677"/>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Power BI compresses rows in segments of millions of rows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Integers use Run Length Encoding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Sorting will maximize compression when encoded as it reduces the range of values per segment</a:t>
            </a:r>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44</a:t>
            </a:fld>
            <a:endParaRPr lang="en-US" dirty="0"/>
          </a:p>
        </p:txBody>
      </p:sp>
      <p:pic>
        <p:nvPicPr>
          <p:cNvPr id="7" name="Picture 6">
            <a:extLst>
              <a:ext uri="{FF2B5EF4-FFF2-40B4-BE49-F238E27FC236}">
                <a16:creationId xmlns:a16="http://schemas.microsoft.com/office/drawing/2014/main" id="{88B1FED3-6C97-4B09-A138-3283DCB998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67580807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Be careful with bi-directional relationships</a:t>
            </a:r>
          </a:p>
        </p:txBody>
      </p:sp>
      <p:sp>
        <p:nvSpPr>
          <p:cNvPr id="5" name="Rectangle 4"/>
          <p:cNvSpPr/>
          <p:nvPr/>
        </p:nvSpPr>
        <p:spPr>
          <a:xfrm>
            <a:off x="209027" y="837421"/>
            <a:ext cx="6851530" cy="9056775"/>
          </a:xfrm>
          <a:prstGeom prst="rect">
            <a:avLst/>
          </a:prstGeom>
        </p:spPr>
        <p:txBody>
          <a:bodyPr wrap="square" lIns="91440" tIns="45720" rIns="91440" bIns="45720" anchor="t">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Most relationships in the model are set to bi-directional</a:t>
            </a:r>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Applying filters/slicers traverses many relationships and can be slower</a:t>
            </a:r>
          </a:p>
          <a:p>
            <a:pPr marL="342900" indent="-342900">
              <a:buFont typeface="Arial" panose="020B0604020202020204" pitchFamily="34" charset="0"/>
              <a:buChar char="•"/>
            </a:pPr>
            <a:r>
              <a:rPr lang="en-US" sz="2400" dirty="0"/>
              <a:t>Some filter chains unlikely to add business value</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a:t>Only use bi-directional where the business scenario </a:t>
            </a:r>
            <a:r>
              <a:rPr lang="en-US" sz="2400" dirty="0"/>
              <a:t>requires it</a:t>
            </a:r>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45</a:t>
            </a:fld>
            <a:endParaRPr lang="en-US" dirty="0"/>
          </a:p>
        </p:txBody>
      </p:sp>
      <p:pic>
        <p:nvPicPr>
          <p:cNvPr id="7" name="Picture 6">
            <a:extLst>
              <a:ext uri="{FF2B5EF4-FFF2-40B4-BE49-F238E27FC236}">
                <a16:creationId xmlns:a16="http://schemas.microsoft.com/office/drawing/2014/main" id="{D4DC7321-8744-42D1-90ED-E1B114D34ED0}"/>
              </a:ext>
            </a:extLst>
          </p:cNvPr>
          <p:cNvPicPr>
            <a:picLocks noChangeAspect="1"/>
          </p:cNvPicPr>
          <p:nvPr/>
        </p:nvPicPr>
        <p:blipFill>
          <a:blip r:embed="rId3"/>
          <a:stretch>
            <a:fillRect/>
          </a:stretch>
        </p:blipFill>
        <p:spPr>
          <a:xfrm>
            <a:off x="6500475" y="1968784"/>
            <a:ext cx="5283036" cy="3390295"/>
          </a:xfrm>
          <a:prstGeom prst="rect">
            <a:avLst/>
          </a:prstGeom>
        </p:spPr>
      </p:pic>
      <p:pic>
        <p:nvPicPr>
          <p:cNvPr id="8" name="Picture 7">
            <a:extLst>
              <a:ext uri="{FF2B5EF4-FFF2-40B4-BE49-F238E27FC236}">
                <a16:creationId xmlns:a16="http://schemas.microsoft.com/office/drawing/2014/main" id="{2472FC8A-DFC4-4071-84DF-C5154346A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3889663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Set Default Summarization</a:t>
            </a:r>
          </a:p>
        </p:txBody>
      </p:sp>
      <p:sp>
        <p:nvSpPr>
          <p:cNvPr id="5" name="Rectangle 4"/>
          <p:cNvSpPr/>
          <p:nvPr/>
        </p:nvSpPr>
        <p:spPr>
          <a:xfrm>
            <a:off x="209028" y="837421"/>
            <a:ext cx="6712633" cy="9426107"/>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Numeric columns in model that are purely informational (e.g. Account ID)</a:t>
            </a:r>
          </a:p>
          <a:p>
            <a:pPr marL="342900" indent="-342900">
              <a:buFont typeface="Arial" panose="020B0604020202020204" pitchFamily="34" charset="0"/>
              <a:buChar char="•"/>
            </a:pPr>
            <a:r>
              <a:rPr lang="en-US" sz="2400" dirty="0"/>
              <a:t>Default summarization is Sum</a:t>
            </a:r>
          </a:p>
          <a:p>
            <a:pPr marL="342900" indent="-342900">
              <a:buFont typeface="Arial" panose="020B0604020202020204" pitchFamily="34" charset="0"/>
              <a:buChar char="•"/>
            </a:pPr>
            <a:endParaRPr lang="en-US" sz="2400" dirty="0"/>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Power BI will try to sum the number when dropped into visuals. </a:t>
            </a:r>
          </a:p>
          <a:p>
            <a:pPr marL="342900" indent="-342900">
              <a:buFont typeface="Arial" panose="020B0604020202020204" pitchFamily="34" charset="0"/>
              <a:buChar char="•"/>
            </a:pPr>
            <a:r>
              <a:rPr lang="en-US" sz="2400" dirty="0"/>
              <a:t>Detailed tables/matrixes can be slower</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Set the default summarization to None</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46</a:t>
            </a:fld>
            <a:endParaRPr lang="en-US" dirty="0"/>
          </a:p>
        </p:txBody>
      </p:sp>
      <p:pic>
        <p:nvPicPr>
          <p:cNvPr id="8" name="Picture 7">
            <a:extLst>
              <a:ext uri="{FF2B5EF4-FFF2-40B4-BE49-F238E27FC236}">
                <a16:creationId xmlns:a16="http://schemas.microsoft.com/office/drawing/2014/main" id="{E3F7E71F-E5C7-48FD-8F1F-29D80AF5AB03}"/>
              </a:ext>
            </a:extLst>
          </p:cNvPr>
          <p:cNvPicPr>
            <a:picLocks noChangeAspect="1"/>
          </p:cNvPicPr>
          <p:nvPr/>
        </p:nvPicPr>
        <p:blipFill>
          <a:blip r:embed="rId3"/>
          <a:stretch>
            <a:fillRect/>
          </a:stretch>
        </p:blipFill>
        <p:spPr>
          <a:xfrm>
            <a:off x="6921661" y="2186579"/>
            <a:ext cx="4810241" cy="2001434"/>
          </a:xfrm>
          <a:prstGeom prst="rect">
            <a:avLst/>
          </a:prstGeom>
        </p:spPr>
      </p:pic>
      <p:pic>
        <p:nvPicPr>
          <p:cNvPr id="7" name="Picture 6">
            <a:extLst>
              <a:ext uri="{FF2B5EF4-FFF2-40B4-BE49-F238E27FC236}">
                <a16:creationId xmlns:a16="http://schemas.microsoft.com/office/drawing/2014/main" id="{5A57A05F-C19E-4BE7-9FB7-B92DBB04A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16525986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latin typeface="Segoe UI" panose="020B0502040204020203" pitchFamily="34" charset="0"/>
                <a:cs typeface="Segoe UI" panose="020B0502040204020203" pitchFamily="34" charset="0"/>
              </a:rPr>
              <a:t>Consider subsets for very large models</a:t>
            </a:r>
          </a:p>
        </p:txBody>
      </p:sp>
      <p:sp>
        <p:nvSpPr>
          <p:cNvPr id="5" name="Rectangle 4"/>
          <p:cNvSpPr/>
          <p:nvPr/>
        </p:nvSpPr>
        <p:spPr>
          <a:xfrm>
            <a:off x="209027" y="837421"/>
            <a:ext cx="11037454" cy="9056775"/>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Large model – hundreds of tables and tens of GB</a:t>
            </a:r>
          </a:p>
          <a:p>
            <a:pPr marL="342900" indent="-342900">
              <a:buFont typeface="Arial" panose="020B0604020202020204" pitchFamily="34" charset="0"/>
              <a:buChar char="•"/>
            </a:pPr>
            <a:r>
              <a:rPr lang="en-US" sz="2400" dirty="0"/>
              <a:t>Large high grain fact tables – millions to billions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Aggregating/measures across large facts can affect performance</a:t>
            </a:r>
          </a:p>
          <a:p>
            <a:pPr marL="342900" indent="-342900">
              <a:buFont typeface="Arial" panose="020B0604020202020204" pitchFamily="34" charset="0"/>
              <a:buChar char="•"/>
            </a:pPr>
            <a:r>
              <a:rPr lang="en-US" sz="2400" dirty="0"/>
              <a:t>Large models become harder to maintain and use ad-hoc</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Consider aggregations and composite models features</a:t>
            </a:r>
          </a:p>
          <a:p>
            <a:pPr marL="342900" indent="-342900">
              <a:buFont typeface="Arial" panose="020B0604020202020204" pitchFamily="34" charset="0"/>
              <a:buChar char="•"/>
            </a:pPr>
            <a:r>
              <a:rPr lang="en-US" sz="2400" dirty="0"/>
              <a:t>Build manual summary tables with smart measures</a:t>
            </a:r>
          </a:p>
          <a:p>
            <a:pPr marL="342900" indent="-342900">
              <a:buFont typeface="Arial" panose="020B0604020202020204" pitchFamily="34" charset="0"/>
              <a:buChar char="•"/>
            </a:pPr>
            <a:r>
              <a:rPr lang="en-US" sz="2400" dirty="0"/>
              <a:t>Create smaller models for the most common business cases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47</a:t>
            </a:fld>
            <a:endParaRPr lang="en-US" dirty="0"/>
          </a:p>
        </p:txBody>
      </p:sp>
      <p:pic>
        <p:nvPicPr>
          <p:cNvPr id="7" name="Picture 6">
            <a:extLst>
              <a:ext uri="{FF2B5EF4-FFF2-40B4-BE49-F238E27FC236}">
                <a16:creationId xmlns:a16="http://schemas.microsoft.com/office/drawing/2014/main" id="{A8531A41-8E58-46AC-A9B8-8D4582DDF3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32434584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58" y="797793"/>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sp>
        <p:nvSpPr>
          <p:cNvPr id="5" name="TextBox 4"/>
          <p:cNvSpPr txBox="1"/>
          <p:nvPr/>
        </p:nvSpPr>
        <p:spPr>
          <a:xfrm>
            <a:off x="312202" y="1283083"/>
            <a:ext cx="12173842" cy="459818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Wingdings" panose="05000000000000000000" pitchFamily="2" charset="2"/>
              <a:buChar char="Ø"/>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
        <p:nvSpPr>
          <p:cNvPr id="3" name="Footer Placeholder 2">
            <a:extLst>
              <a:ext uri="{FF2B5EF4-FFF2-40B4-BE49-F238E27FC236}">
                <a16:creationId xmlns:a16="http://schemas.microsoft.com/office/drawing/2014/main" id="{7AAF8BA1-385F-4F64-B9CE-5DD82589C8BE}"/>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63438F27-E537-458C-8E37-135D1E068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
        <p:nvSpPr>
          <p:cNvPr id="11" name="TextBox 10">
            <a:extLst>
              <a:ext uri="{FF2B5EF4-FFF2-40B4-BE49-F238E27FC236}">
                <a16:creationId xmlns:a16="http://schemas.microsoft.com/office/drawing/2014/main" id="{F4E86DCD-D8E2-4163-A338-4AFE90824CC5}"/>
              </a:ext>
            </a:extLst>
          </p:cNvPr>
          <p:cNvSpPr txBox="1"/>
          <p:nvPr/>
        </p:nvSpPr>
        <p:spPr>
          <a:xfrm>
            <a:off x="485671" y="5787824"/>
            <a:ext cx="12173842" cy="544765"/>
          </a:xfrm>
          <a:prstGeom prst="rect">
            <a:avLst/>
          </a:prstGeom>
          <a:noFill/>
        </p:spPr>
        <p:txBody>
          <a:bodyPr wrap="square" lIns="182880" tIns="146304" rIns="182880" bIns="146304" rtlCol="0">
            <a:spAutoFit/>
          </a:bodyPr>
          <a:lstStyle/>
          <a:p>
            <a:pPr>
              <a:lnSpc>
                <a:spcPct val="90000"/>
              </a:lnSpc>
              <a:spcAft>
                <a:spcPts val="600"/>
              </a:spcAft>
            </a:pPr>
            <a:r>
              <a:rPr lang="en-US" b="1" dirty="0" err="1">
                <a:solidFill>
                  <a:srgbClr val="00B0F0"/>
                </a:solidFill>
              </a:rPr>
              <a:t>PowerBI</a:t>
            </a:r>
            <a:r>
              <a:rPr lang="en-US" b="1" dirty="0">
                <a:solidFill>
                  <a:srgbClr val="00B0F0"/>
                </a:solidFill>
              </a:rPr>
              <a:t> Monitor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7216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425011"/>
          </a:xfrm>
          <a:prstGeom prst="rect">
            <a:avLst/>
          </a:prstGeom>
        </p:spPr>
        <p:txBody>
          <a:bodyPr wrap="square">
            <a:sp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integers instead of strings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high cardinality columns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Move calculations to data source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Remove unused tables and columns</a:t>
            </a:r>
          </a:p>
          <a:p>
            <a:pPr marL="914400" lvl="1" indent="-457200">
              <a:lnSpc>
                <a:spcPct val="120000"/>
              </a:lnSpc>
              <a:spcAft>
                <a:spcPts val="1800"/>
              </a:spcAft>
              <a:buFont typeface="+mj-lt"/>
              <a:buAutoNum type="arabicPeriod"/>
            </a:pPr>
            <a:endParaRPr lang="en-US" sz="2400" dirty="0">
              <a:solidFill>
                <a:schemeClr val="tx1">
                  <a:lumMod val="50000"/>
                </a:schemeClr>
              </a:solidFill>
            </a:endParaRP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2</a:t>
            </a:r>
          </a:p>
        </p:txBody>
      </p:sp>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10AA243A-9A62-453F-94CF-61FC78DDF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311084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0" y="36543"/>
            <a:ext cx="11454641"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2310845514"/>
              </p:ext>
            </p:extLst>
          </p:nvPr>
        </p:nvGraphicFramePr>
        <p:xfrm>
          <a:off x="912800" y="693873"/>
          <a:ext cx="11224772" cy="6360399"/>
        </p:xfrm>
        <a:graphic>
          <a:graphicData uri="http://schemas.openxmlformats.org/drawingml/2006/table">
            <a:tbl>
              <a:tblPr firstRow="1">
                <a:tableStyleId>{2D5ABB26-0587-4C30-8999-92F81FD0307C}</a:tableStyleId>
              </a:tblPr>
              <a:tblGrid>
                <a:gridCol w="1985413">
                  <a:extLst>
                    <a:ext uri="{9D8B030D-6E8A-4147-A177-3AD203B41FA5}">
                      <a16:colId xmlns:a16="http://schemas.microsoft.com/office/drawing/2014/main" val="3079094763"/>
                    </a:ext>
                  </a:extLst>
                </a:gridCol>
                <a:gridCol w="226970">
                  <a:extLst>
                    <a:ext uri="{9D8B030D-6E8A-4147-A177-3AD203B41FA5}">
                      <a16:colId xmlns:a16="http://schemas.microsoft.com/office/drawing/2014/main" val="653076631"/>
                    </a:ext>
                  </a:extLst>
                </a:gridCol>
                <a:gridCol w="9012389">
                  <a:extLst>
                    <a:ext uri="{9D8B030D-6E8A-4147-A177-3AD203B41FA5}">
                      <a16:colId xmlns:a16="http://schemas.microsoft.com/office/drawing/2014/main" val="3683571870"/>
                    </a:ext>
                  </a:extLst>
                </a:gridCol>
              </a:tblGrid>
              <a:tr h="706711">
                <a:tc>
                  <a:txBody>
                    <a:bodyPr/>
                    <a:lstStyle/>
                    <a:p>
                      <a:pPr algn="r"/>
                      <a:endParaRPr lang="en-US" sz="2000" dirty="0"/>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Introductions and Overview </a:t>
                      </a:r>
                      <a:endParaRPr lang="en-US" sz="2000" dirty="0"/>
                    </a:p>
                  </a:txBody>
                  <a:tcPr anchor="ctr"/>
                </a:tc>
                <a:extLst>
                  <a:ext uri="{0D108BD9-81ED-4DB2-BD59-A6C34878D82A}">
                    <a16:rowId xmlns:a16="http://schemas.microsoft.com/office/drawing/2014/main" val="1954015326"/>
                  </a:ext>
                </a:extLst>
              </a:tr>
              <a:tr h="795050">
                <a:tc>
                  <a:txBody>
                    <a:bodyPr/>
                    <a:lstStyle/>
                    <a:p>
                      <a:pPr algn="r"/>
                      <a:r>
                        <a:rPr lang="en-US" sz="2000" dirty="0"/>
                        <a:t>Module 1</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Data Modeling Basics &amp; Power BI Desktop Internals</a:t>
                      </a:r>
                    </a:p>
                    <a:p>
                      <a:pPr algn="l"/>
                      <a:r>
                        <a:rPr kumimoji="0" lang="en-US" sz="2000" b="0" i="0" u="none" strike="noStrike" kern="0" cap="none" spc="0" normalizeH="0" baseline="0" noProof="0" dirty="0">
                          <a:ln>
                            <a:noFill/>
                          </a:ln>
                          <a:solidFill>
                            <a:schemeClr val="tx1">
                              <a:lumMod val="50000"/>
                            </a:schemeClr>
                          </a:solidFill>
                          <a:effectLst/>
                          <a:uLnTx/>
                          <a:uFillTx/>
                        </a:rPr>
                        <a:t>Lab 01</a:t>
                      </a:r>
                      <a:endParaRPr lang="en-US" sz="2000" dirty="0"/>
                    </a:p>
                  </a:txBody>
                  <a:tcPr anchor="ctr"/>
                </a:tc>
                <a:extLst>
                  <a:ext uri="{0D108BD9-81ED-4DB2-BD59-A6C34878D82A}">
                    <a16:rowId xmlns:a16="http://schemas.microsoft.com/office/drawing/2014/main" val="2260007192"/>
                  </a:ext>
                </a:extLst>
              </a:tr>
              <a:tr h="618372">
                <a:tc>
                  <a:txBody>
                    <a:bodyPr/>
                    <a:lstStyle/>
                    <a:p>
                      <a:pPr algn="r"/>
                      <a:r>
                        <a:rPr lang="en-US" sz="2000" dirty="0"/>
                        <a:t>Module 2</a:t>
                      </a:r>
                    </a:p>
                  </a:txBody>
                  <a:tcPr anchor="ctr"/>
                </a:tc>
                <a:tc>
                  <a:txBody>
                    <a:bodyPr/>
                    <a:lstStyle/>
                    <a:p>
                      <a:pPr algn="l"/>
                      <a:endParaRPr lang="en-US" sz="2000" dirty="0"/>
                    </a:p>
                  </a:txBody>
                  <a:tcPr anchor="ctr"/>
                </a:tc>
                <a:tc>
                  <a:txBody>
                    <a:bodyPr/>
                    <a:lstStyle/>
                    <a:p>
                      <a:pPr algn="l"/>
                      <a:r>
                        <a:rPr lang="en-US" sz="2000" dirty="0"/>
                        <a:t>Data Modeling Best Practices</a:t>
                      </a:r>
                    </a:p>
                  </a:txBody>
                  <a:tcPr anchor="ctr"/>
                </a:tc>
                <a:extLst>
                  <a:ext uri="{0D108BD9-81ED-4DB2-BD59-A6C34878D82A}">
                    <a16:rowId xmlns:a16="http://schemas.microsoft.com/office/drawing/2014/main" val="1443705738"/>
                  </a:ext>
                </a:extLst>
              </a:tr>
              <a:tr h="795050">
                <a:tc>
                  <a:txBody>
                    <a:bodyPr/>
                    <a:lstStyle/>
                    <a:p>
                      <a:pPr algn="r"/>
                      <a:r>
                        <a:rPr lang="en-US" sz="2000" dirty="0"/>
                        <a:t>Module 3</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DAX Calculated Columns &amp; Measures</a:t>
                      </a:r>
                    </a:p>
                    <a:p>
                      <a:pPr algn="l"/>
                      <a:r>
                        <a:rPr kumimoji="0" lang="en-US" sz="2000" b="0" i="0" u="none" strike="noStrike" kern="0" cap="none" spc="0" normalizeH="0" baseline="0" noProof="0" dirty="0">
                          <a:ln>
                            <a:noFill/>
                          </a:ln>
                          <a:solidFill>
                            <a:schemeClr val="tx1">
                              <a:lumMod val="50000"/>
                            </a:schemeClr>
                          </a:solidFill>
                          <a:effectLst/>
                          <a:uLnTx/>
                          <a:uFillTx/>
                        </a:rPr>
                        <a:t>Lab 02</a:t>
                      </a:r>
                      <a:endParaRPr lang="en-US" sz="2000" dirty="0"/>
                    </a:p>
                  </a:txBody>
                  <a:tcPr anchor="ctr"/>
                </a:tc>
                <a:extLst>
                  <a:ext uri="{0D108BD9-81ED-4DB2-BD59-A6C34878D82A}">
                    <a16:rowId xmlns:a16="http://schemas.microsoft.com/office/drawing/2014/main" val="262409654"/>
                  </a:ext>
                </a:extLst>
              </a:tr>
              <a:tr h="618372">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t>Module 4</a:t>
                      </a:r>
                    </a:p>
                  </a:txBody>
                  <a:tcPr anchor="ctr"/>
                </a:tc>
                <a:tc>
                  <a:txBody>
                    <a:bodyPr/>
                    <a:lstStyle/>
                    <a:p>
                      <a:pPr algn="l"/>
                      <a:endParaRPr lang="en-US" sz="2000" dirty="0"/>
                    </a:p>
                  </a:txBody>
                  <a:tcPr anchor="ctr"/>
                </a:tc>
                <a:tc>
                  <a:txBody>
                    <a:bodyPr/>
                    <a:lstStyle/>
                    <a:p>
                      <a:pPr algn="l"/>
                      <a:r>
                        <a:rPr lang="en-US" sz="2000" kern="0" dirty="0">
                          <a:solidFill>
                            <a:schemeClr val="tx1">
                              <a:lumMod val="50000"/>
                            </a:schemeClr>
                          </a:solidFill>
                        </a:rPr>
                        <a:t>CALCULATE</a:t>
                      </a:r>
                      <a:endParaRPr lang="en-US" sz="2000" dirty="0"/>
                    </a:p>
                  </a:txBody>
                  <a:tcPr anchor="ctr"/>
                </a:tc>
                <a:extLst>
                  <a:ext uri="{0D108BD9-81ED-4DB2-BD59-A6C34878D82A}">
                    <a16:rowId xmlns:a16="http://schemas.microsoft.com/office/drawing/2014/main" val="2057130838"/>
                  </a:ext>
                </a:extLst>
              </a:tr>
              <a:tr h="795050">
                <a:tc>
                  <a:txBody>
                    <a:bodyPr/>
                    <a:lstStyle/>
                    <a:p>
                      <a:pPr algn="r"/>
                      <a:r>
                        <a:rPr lang="en-US" sz="2000" dirty="0"/>
                        <a:t>Module 5</a:t>
                      </a:r>
                    </a:p>
                  </a:txBody>
                  <a:tcPr anchor="ctr"/>
                </a:tc>
                <a:tc>
                  <a:txBody>
                    <a:bodyPr/>
                    <a:lstStyle/>
                    <a:p>
                      <a:pPr algn="l"/>
                      <a:endParaRPr lang="en-US" sz="2000" dirty="0"/>
                    </a:p>
                  </a:txBody>
                  <a:tcPr anchor="ctr"/>
                </a:tc>
                <a:tc>
                  <a:txBody>
                    <a:bodyPr/>
                    <a:lstStyle/>
                    <a:p>
                      <a:pPr algn="l"/>
                      <a:r>
                        <a:rPr lang="en-US" sz="2000" kern="0" dirty="0">
                          <a:solidFill>
                            <a:schemeClr val="tx1">
                              <a:lumMod val="50000"/>
                            </a:schemeClr>
                          </a:solidFill>
                        </a:rPr>
                        <a:t>DAX Evaluation Contexts</a:t>
                      </a:r>
                    </a:p>
                    <a:p>
                      <a:pPr algn="l"/>
                      <a:r>
                        <a:rPr lang="en-US" sz="2000" kern="0" dirty="0">
                          <a:solidFill>
                            <a:schemeClr val="tx1">
                              <a:lumMod val="50000"/>
                            </a:schemeClr>
                          </a:solidFill>
                        </a:rPr>
                        <a:t>Lab 03</a:t>
                      </a:r>
                      <a:endParaRPr lang="en-US" sz="2000" dirty="0"/>
                    </a:p>
                  </a:txBody>
                  <a:tcPr anchor="ctr"/>
                </a:tc>
                <a:extLst>
                  <a:ext uri="{0D108BD9-81ED-4DB2-BD59-A6C34878D82A}">
                    <a16:rowId xmlns:a16="http://schemas.microsoft.com/office/drawing/2014/main" val="3830593160"/>
                  </a:ext>
                </a:extLst>
              </a:tr>
              <a:tr h="618372">
                <a:tc>
                  <a:txBody>
                    <a:bodyPr/>
                    <a:lstStyle/>
                    <a:p>
                      <a:pPr algn="r"/>
                      <a:r>
                        <a:rPr lang="en-US" sz="2000" dirty="0"/>
                        <a:t>Module 6</a:t>
                      </a:r>
                    </a:p>
                  </a:txBody>
                  <a:tcPr anchor="ctr"/>
                </a:tc>
                <a:tc>
                  <a:txBody>
                    <a:bodyPr/>
                    <a:lstStyle/>
                    <a:p>
                      <a:pPr algn="l"/>
                      <a:endParaRPr lang="en-US" sz="2000" dirty="0"/>
                    </a:p>
                  </a:txBody>
                  <a:tcPr anchor="ctr"/>
                </a:tc>
                <a:tc>
                  <a:txBody>
                    <a:bodyPr/>
                    <a:lstStyle/>
                    <a:p>
                      <a:pPr algn="l"/>
                      <a:r>
                        <a:rPr kumimoji="0" lang="en-US" sz="2000" b="0" i="0" u="none" strike="noStrike" kern="0" cap="none" spc="0" normalizeH="0" baseline="0" noProof="0" dirty="0">
                          <a:ln>
                            <a:noFill/>
                          </a:ln>
                          <a:solidFill>
                            <a:schemeClr val="tx1">
                              <a:lumMod val="50000"/>
                            </a:schemeClr>
                          </a:solidFill>
                          <a:effectLst/>
                          <a:uLnTx/>
                          <a:uFillTx/>
                        </a:rPr>
                        <a:t>Data Modeling: </a:t>
                      </a:r>
                      <a:r>
                        <a:rPr lang="en-US" sz="2000" dirty="0">
                          <a:solidFill>
                            <a:schemeClr val="tx1">
                              <a:lumMod val="50000"/>
                            </a:schemeClr>
                          </a:solidFill>
                        </a:rPr>
                        <a:t>Time Intelligence Functions</a:t>
                      </a:r>
                      <a:endParaRPr lang="en-US" sz="2000" dirty="0"/>
                    </a:p>
                  </a:txBody>
                  <a:tcPr anchor="ctr"/>
                </a:tc>
                <a:extLst>
                  <a:ext uri="{0D108BD9-81ED-4DB2-BD59-A6C34878D82A}">
                    <a16:rowId xmlns:a16="http://schemas.microsoft.com/office/drawing/2014/main" val="2207869905"/>
                  </a:ext>
                </a:extLst>
              </a:tr>
              <a:tr h="618372">
                <a:tc>
                  <a:txBody>
                    <a:bodyPr/>
                    <a:lstStyle/>
                    <a:p>
                      <a:pPr algn="r"/>
                      <a:r>
                        <a:rPr lang="en-US" sz="2000" dirty="0"/>
                        <a:t>Module 7</a:t>
                      </a:r>
                    </a:p>
                  </a:txBody>
                  <a:tcPr anchor="ctr"/>
                </a:tc>
                <a:tc>
                  <a:txBody>
                    <a:bodyPr/>
                    <a:lstStyle/>
                    <a:p>
                      <a:pPr algn="l"/>
                      <a:endParaRPr lang="en-US" sz="2000" dirty="0"/>
                    </a:p>
                  </a:txBody>
                  <a:tcPr anchor="ctr"/>
                </a:tc>
                <a:tc>
                  <a:txBody>
                    <a:bodyPr/>
                    <a:lstStyle/>
                    <a:p>
                      <a:pPr algn="l"/>
                      <a:r>
                        <a:rPr lang="en-US" sz="2000" dirty="0"/>
                        <a:t>DAX Best Practices</a:t>
                      </a:r>
                    </a:p>
                  </a:txBody>
                  <a:tcPr anchor="ctr"/>
                </a:tc>
                <a:extLst>
                  <a:ext uri="{0D108BD9-81ED-4DB2-BD59-A6C34878D82A}">
                    <a16:rowId xmlns:a16="http://schemas.microsoft.com/office/drawing/2014/main" val="3058688405"/>
                  </a:ext>
                </a:extLst>
              </a:tr>
              <a:tr h="795050">
                <a:tc>
                  <a:txBody>
                    <a:bodyPr/>
                    <a:lstStyle/>
                    <a:p>
                      <a:pPr algn="r"/>
                      <a:endParaRPr lang="en-US" sz="2000" dirty="0"/>
                    </a:p>
                  </a:txBody>
                  <a:tcPr anchor="ctr"/>
                </a:tc>
                <a:tc>
                  <a:txBody>
                    <a:bodyPr/>
                    <a:lstStyle/>
                    <a:p>
                      <a:pPr algn="l"/>
                      <a:endParaRPr lang="en-US" sz="20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Wrap-up &amp; Questions</a:t>
                      </a:r>
                    </a:p>
                    <a:p>
                      <a:pPr algn="l"/>
                      <a:endParaRPr lang="en-US" sz="2000" dirty="0"/>
                    </a:p>
                  </a:txBody>
                  <a:tcPr anchor="ctr"/>
                </a:tc>
                <a:extLst>
                  <a:ext uri="{0D108BD9-81ED-4DB2-BD59-A6C34878D82A}">
                    <a16:rowId xmlns:a16="http://schemas.microsoft.com/office/drawing/2014/main" val="8659003"/>
                  </a:ext>
                </a:extLst>
              </a:tr>
            </a:tbl>
          </a:graphicData>
        </a:graphic>
      </p:graphicFrame>
      <p:sp>
        <p:nvSpPr>
          <p:cNvPr id="6" name="Footer Placeholder 5">
            <a:extLst>
              <a:ext uri="{FF2B5EF4-FFF2-40B4-BE49-F238E27FC236}">
                <a16:creationId xmlns:a16="http://schemas.microsoft.com/office/drawing/2014/main" id="{BB0220D4-66EB-4AB2-AE23-DF5ADB6F7B47}"/>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33AC96F0-CE22-4B73-AEA5-94866D084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1982112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3</a:t>
            </a:r>
          </a:p>
          <a:p>
            <a:r>
              <a:rPr lang="en-US" sz="6600" b="1" dirty="0">
                <a:solidFill>
                  <a:schemeClr val="tx1"/>
                </a:solidFill>
              </a:rPr>
              <a:t>DAX </a:t>
            </a:r>
            <a:r>
              <a:rPr lang="en-US" sz="6600" b="1" kern="0" dirty="0">
                <a:solidFill>
                  <a:schemeClr val="tx1"/>
                </a:solidFill>
              </a:rPr>
              <a:t>Calculated Columns &amp; Measures</a:t>
            </a:r>
          </a:p>
          <a:p>
            <a:endParaRPr lang="en-US" sz="6600" b="1" i="1" dirty="0">
              <a:solidFill>
                <a:schemeClr val="tx1"/>
              </a:solidFill>
            </a:endParaRPr>
          </a:p>
        </p:txBody>
      </p:sp>
      <p:sp>
        <p:nvSpPr>
          <p:cNvPr id="2" name="Footer Placeholder 1">
            <a:extLst>
              <a:ext uri="{FF2B5EF4-FFF2-40B4-BE49-F238E27FC236}">
                <a16:creationId xmlns:a16="http://schemas.microsoft.com/office/drawing/2014/main" id="{43A5E336-DBB8-4204-A271-18B015BC79B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229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3 OBJECTIVE </a:t>
            </a:r>
          </a:p>
        </p:txBody>
      </p:sp>
      <p:sp>
        <p:nvSpPr>
          <p:cNvPr id="5" name="Rectangle 4"/>
          <p:cNvSpPr/>
          <p:nvPr/>
        </p:nvSpPr>
        <p:spPr>
          <a:xfrm>
            <a:off x="231833" y="1185026"/>
            <a:ext cx="11037454" cy="2095958"/>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51</a:t>
            </a:fld>
            <a:endParaRPr lang="en-US" dirty="0"/>
          </a:p>
        </p:txBody>
      </p:sp>
      <p:pic>
        <p:nvPicPr>
          <p:cNvPr id="7" name="Picture 6">
            <a:extLst>
              <a:ext uri="{FF2B5EF4-FFF2-40B4-BE49-F238E27FC236}">
                <a16:creationId xmlns:a16="http://schemas.microsoft.com/office/drawing/2014/main" id="{DB0345A9-A426-4D1A-BEAC-2F4324234C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9008067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Level Set</a:t>
            </a:r>
          </a:p>
        </p:txBody>
      </p:sp>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DB3E1EF4-2591-447D-B2B2-0D33445429A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7F37051-848B-4172-B256-57CA59B9038E}"/>
              </a:ext>
            </a:extLst>
          </p:cNvPr>
          <p:cNvSpPr>
            <a:spLocks noGrp="1"/>
          </p:cNvSpPr>
          <p:nvPr>
            <p:ph type="sldNum" sz="quarter" idx="11"/>
          </p:nvPr>
        </p:nvSpPr>
        <p:spPr/>
        <p:txBody>
          <a:bodyPr/>
          <a:lstStyle/>
          <a:p>
            <a:fld id="{4E4C8473-95EA-48C2-917D-84A3AF9AB99B}" type="slidenum">
              <a:rPr lang="en-US" smtClean="0"/>
              <a:t>52</a:t>
            </a:fld>
            <a:endParaRPr lang="en-US" dirty="0"/>
          </a:p>
        </p:txBody>
      </p:sp>
      <p:pic>
        <p:nvPicPr>
          <p:cNvPr id="7" name="Picture 6">
            <a:extLst>
              <a:ext uri="{FF2B5EF4-FFF2-40B4-BE49-F238E27FC236}">
                <a16:creationId xmlns:a16="http://schemas.microsoft.com/office/drawing/2014/main" id="{CE9AB7C4-CBF1-487B-8E15-D393E885B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5081618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271039" y="5720717"/>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FD9D8697-D5D4-46D4-BABB-C3B57A6F0F9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51E86E98-279B-4EB5-AE10-5F0A774CF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6220741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CE160B5B-D833-4AD6-8906-63F144408285}"/>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3714AB23-375E-44DA-9D85-4AD7324B45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1710219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Calculated Column?</a:t>
            </a:r>
          </a:p>
        </p:txBody>
      </p:sp>
      <p:sp>
        <p:nvSpPr>
          <p:cNvPr id="10" name="Rectangle 9"/>
          <p:cNvSpPr/>
          <p:nvPr/>
        </p:nvSpPr>
        <p:spPr>
          <a:xfrm>
            <a:off x="272242" y="6090926"/>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3"/>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FF029D53-E7EC-440D-A639-1C6792CE44D5}"/>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3E176EC9-6FBC-4A7C-9F36-8C0ABD42E1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1423271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553" y="1398052"/>
            <a:ext cx="4399577" cy="613185"/>
          </a:xfrm>
        </p:spPr>
        <p:txBody>
          <a:bodyPr vert="horz" wrap="square" lIns="146304" tIns="91440" rIns="146304" bIns="91440" rtlCol="0" anchor="t">
            <a:noAutofit/>
          </a:bodyPr>
          <a:lstStyle/>
          <a:p>
            <a:r>
              <a:rPr lang="en-US" sz="2800" b="1" dirty="0">
                <a:latin typeface="+mn-lt"/>
              </a:rPr>
              <a:t>Calculated Column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9034" y="36543"/>
            <a:ext cx="11415608"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sp>
        <p:nvSpPr>
          <p:cNvPr id="11" name="Rectangle 10"/>
          <p:cNvSpPr/>
          <p:nvPr/>
        </p:nvSpPr>
        <p:spPr>
          <a:xfrm>
            <a:off x="276553" y="4479296"/>
            <a:ext cx="11370804"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3"/>
          <a:stretch>
            <a:fillRect/>
          </a:stretch>
        </p:blipFill>
        <p:spPr>
          <a:xfrm>
            <a:off x="276553" y="2116176"/>
            <a:ext cx="5539631" cy="1616530"/>
          </a:xfrm>
          <a:prstGeom prst="rect">
            <a:avLst/>
          </a:prstGeom>
        </p:spPr>
      </p:pic>
      <p:pic>
        <p:nvPicPr>
          <p:cNvPr id="5" name="Picture 4">
            <a:extLst>
              <a:ext uri="{FF2B5EF4-FFF2-40B4-BE49-F238E27FC236}">
                <a16:creationId xmlns:a16="http://schemas.microsoft.com/office/drawing/2014/main" id="{68E44F42-10DA-4031-93FC-6B1EFB51FC0A}"/>
              </a:ext>
            </a:extLst>
          </p:cNvPr>
          <p:cNvPicPr>
            <a:picLocks noChangeAspect="1"/>
          </p:cNvPicPr>
          <p:nvPr/>
        </p:nvPicPr>
        <p:blipFill>
          <a:blip r:embed="rId4"/>
          <a:stretch>
            <a:fillRect/>
          </a:stretch>
        </p:blipFill>
        <p:spPr>
          <a:xfrm>
            <a:off x="6509663" y="2116176"/>
            <a:ext cx="5062743" cy="1616530"/>
          </a:xfrm>
          <a:prstGeom prst="rect">
            <a:avLst/>
          </a:prstGeom>
        </p:spPr>
      </p:pic>
      <p:sp>
        <p:nvSpPr>
          <p:cNvPr id="10" name="Title 1">
            <a:extLst>
              <a:ext uri="{FF2B5EF4-FFF2-40B4-BE49-F238E27FC236}">
                <a16:creationId xmlns:a16="http://schemas.microsoft.com/office/drawing/2014/main" id="{E9F4737A-5A03-4A1F-8124-3D165C0A2968}"/>
              </a:ext>
            </a:extLst>
          </p:cNvPr>
          <p:cNvSpPr txBox="1">
            <a:spLocks/>
          </p:cNvSpPr>
          <p:nvPr/>
        </p:nvSpPr>
        <p:spPr>
          <a:xfrm>
            <a:off x="6407576" y="1398052"/>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Custom Column in “Query Editor”</a:t>
            </a:r>
          </a:p>
        </p:txBody>
      </p:sp>
      <p:sp>
        <p:nvSpPr>
          <p:cNvPr id="3" name="Footer Placeholder 2">
            <a:extLst>
              <a:ext uri="{FF2B5EF4-FFF2-40B4-BE49-F238E27FC236}">
                <a16:creationId xmlns:a16="http://schemas.microsoft.com/office/drawing/2014/main" id="{4D1589AC-86CE-4A64-9065-C714F75FA75F}"/>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5208A881-F26D-4B27-8C18-310E409CFC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58306291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0092" y="1661841"/>
            <a:ext cx="5146431" cy="3336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
        <p:nvSpPr>
          <p:cNvPr id="4" name="Footer Placeholder 3">
            <a:extLst>
              <a:ext uri="{FF2B5EF4-FFF2-40B4-BE49-F238E27FC236}">
                <a16:creationId xmlns:a16="http://schemas.microsoft.com/office/drawing/2014/main" id="{B02DB027-4792-421B-BF79-0599931D489B}"/>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19CEF183-244E-4071-9A40-45B3BA4C96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3982090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4"/>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
        <p:nvSpPr>
          <p:cNvPr id="11" name="Footer Placeholder 10">
            <a:extLst>
              <a:ext uri="{FF2B5EF4-FFF2-40B4-BE49-F238E27FC236}">
                <a16:creationId xmlns:a16="http://schemas.microsoft.com/office/drawing/2014/main" id="{55CA9797-6C5B-451B-9FCE-EE6F4D15D930}"/>
              </a:ext>
            </a:extLst>
          </p:cNvPr>
          <p:cNvSpPr>
            <a:spLocks noGrp="1"/>
          </p:cNvSpPr>
          <p:nvPr>
            <p:ph type="ftr" sz="quarter" idx="3"/>
          </p:nvPr>
        </p:nvSpPr>
        <p:spPr/>
        <p:txBody>
          <a:bodyPr/>
          <a:lstStyle/>
          <a:p>
            <a:r>
              <a:rPr lang="en-US" dirty="0"/>
              <a:t>© 2020 Microsoft. All rights reserved.</a:t>
            </a:r>
          </a:p>
        </p:txBody>
      </p:sp>
      <p:pic>
        <p:nvPicPr>
          <p:cNvPr id="14" name="Picture 13">
            <a:extLst>
              <a:ext uri="{FF2B5EF4-FFF2-40B4-BE49-F238E27FC236}">
                <a16:creationId xmlns:a16="http://schemas.microsoft.com/office/drawing/2014/main" id="{B951B419-24EC-4B32-AA08-A99519B01C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8964188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8C917F09-A5C7-4A60-8EA0-57EEEA65A133}"/>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0DC4A290-9884-4472-AA3F-0C6F64D0A8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013167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1</a:t>
            </a:r>
          </a:p>
          <a:p>
            <a:r>
              <a:rPr lang="en-US" sz="6600" b="1" dirty="0">
                <a:solidFill>
                  <a:schemeClr val="tx1"/>
                </a:solidFill>
              </a:rPr>
              <a:t>Data Modeling Basics &amp;</a:t>
            </a:r>
          </a:p>
          <a:p>
            <a:r>
              <a:rPr lang="en-US" sz="6600" b="1" i="1" dirty="0">
                <a:solidFill>
                  <a:schemeClr val="tx1"/>
                </a:solidFill>
              </a:rPr>
              <a:t>Power BI Desktop</a:t>
            </a:r>
            <a:r>
              <a:rPr lang="en-US" sz="6600" b="1" dirty="0">
                <a:solidFill>
                  <a:schemeClr val="tx1"/>
                </a:solidFill>
              </a:rPr>
              <a:t> Internals</a:t>
            </a:r>
            <a:endParaRPr lang="en-US" sz="6600" b="1" i="1" dirty="0">
              <a:solidFill>
                <a:schemeClr val="tx1"/>
              </a:solidFill>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C89F7766-69C0-423C-A3C8-E203BDB492B3}"/>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0FEAAF91-1EF5-4344-8CC2-959828DBA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8247743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5" y="49189"/>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Best Practices – Calculated Columns</a:t>
            </a:r>
          </a:p>
        </p:txBody>
      </p:sp>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
        <p:nvSpPr>
          <p:cNvPr id="3" name="Footer Placeholder 2">
            <a:extLst>
              <a:ext uri="{FF2B5EF4-FFF2-40B4-BE49-F238E27FC236}">
                <a16:creationId xmlns:a16="http://schemas.microsoft.com/office/drawing/2014/main" id="{6CEB4131-A798-465F-B6AB-8C5D70063169}"/>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D52ED655-40B3-4D6D-90AE-521C21A92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23883662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431F14B7-276B-43AD-A8B5-CD4CC7797BDE}"/>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3ED5627F-D6AB-4B0A-AFEC-711737E98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91088995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Default Summarization</a:t>
            </a:r>
          </a:p>
        </p:txBody>
      </p:sp>
      <p:pic>
        <p:nvPicPr>
          <p:cNvPr id="3" name="Picture 2"/>
          <p:cNvPicPr>
            <a:picLocks noChangeAspect="1"/>
          </p:cNvPicPr>
          <p:nvPr/>
        </p:nvPicPr>
        <p:blipFill>
          <a:blip r:embed="rId4"/>
          <a:stretch>
            <a:fillRect/>
          </a:stretch>
        </p:blipFill>
        <p:spPr>
          <a:xfrm>
            <a:off x="1303337" y="1985462"/>
            <a:ext cx="4407278" cy="329565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360039" y="5681621"/>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8036279" y="3613283"/>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 For an                  individual visualization</a:t>
            </a:r>
          </a:p>
        </p:txBody>
      </p:sp>
      <p:sp>
        <p:nvSpPr>
          <p:cNvPr id="14" name="Rectangle 13"/>
          <p:cNvSpPr/>
          <p:nvPr/>
        </p:nvSpPr>
        <p:spPr bwMode="auto">
          <a:xfrm>
            <a:off x="6033506" y="2371643"/>
            <a:ext cx="1940279" cy="27064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106FE780-EBB0-454E-9121-76933250C346}"/>
              </a:ext>
            </a:extLst>
          </p:cNvPr>
          <p:cNvSpPr>
            <a:spLocks noGrp="1"/>
          </p:cNvSpPr>
          <p:nvPr>
            <p:ph type="ftr" sz="quarter" idx="3"/>
          </p:nvPr>
        </p:nvSpPr>
        <p:spPr/>
        <p:txBody>
          <a:bodyPr/>
          <a:lstStyle/>
          <a:p>
            <a:r>
              <a:rPr lang="en-US" dirty="0"/>
              <a:t>© 2020 Microsoft. All rights reserved.</a:t>
            </a:r>
          </a:p>
        </p:txBody>
      </p:sp>
      <p:pic>
        <p:nvPicPr>
          <p:cNvPr id="10" name="Picture 9">
            <a:extLst>
              <a:ext uri="{FF2B5EF4-FFF2-40B4-BE49-F238E27FC236}">
                <a16:creationId xmlns:a16="http://schemas.microsoft.com/office/drawing/2014/main" id="{BE529627-FE5D-43F9-80B6-94200932E5D2}"/>
              </a:ext>
            </a:extLst>
          </p:cNvPr>
          <p:cNvPicPr>
            <a:picLocks noChangeAspect="1"/>
          </p:cNvPicPr>
          <p:nvPr/>
        </p:nvPicPr>
        <p:blipFill>
          <a:blip r:embed="rId5"/>
          <a:stretch>
            <a:fillRect/>
          </a:stretch>
        </p:blipFill>
        <p:spPr>
          <a:xfrm>
            <a:off x="6096000" y="2438098"/>
            <a:ext cx="1808736" cy="2544562"/>
          </a:xfrm>
          <a:prstGeom prst="rect">
            <a:avLst/>
          </a:prstGeom>
        </p:spPr>
      </p:pic>
      <p:pic>
        <p:nvPicPr>
          <p:cNvPr id="5" name="Picture 4">
            <a:extLst>
              <a:ext uri="{FF2B5EF4-FFF2-40B4-BE49-F238E27FC236}">
                <a16:creationId xmlns:a16="http://schemas.microsoft.com/office/drawing/2014/main" id="{EDF0224F-4FEF-4B44-AF45-C782231ED6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3484306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Quick Measures are wizard driven DAX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Quick Measures</a:t>
            </a:r>
          </a:p>
        </p:txBody>
      </p:sp>
      <p:sp>
        <p:nvSpPr>
          <p:cNvPr id="9" name="Rectangle 8"/>
          <p:cNvSpPr/>
          <p:nvPr/>
        </p:nvSpPr>
        <p:spPr>
          <a:xfrm>
            <a:off x="355042" y="1556548"/>
            <a:ext cx="11099599" cy="2215991"/>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buFont typeface="Arial" panose="020B0604020202020204" pitchFamily="34" charset="0"/>
              <a:buChar char="•"/>
            </a:pPr>
            <a:r>
              <a:rPr lang="en-US" sz="2400" dirty="0" err="1">
                <a:gradFill>
                  <a:gsLst>
                    <a:gs pos="2917">
                      <a:schemeClr val="tx1"/>
                    </a:gs>
                    <a:gs pos="30000">
                      <a:schemeClr val="tx1"/>
                    </a:gs>
                  </a:gsLst>
                  <a:lin ang="5400000" scaled="0"/>
                </a:gradFill>
              </a:rPr>
              <a:t>Right+Click</a:t>
            </a:r>
            <a:r>
              <a:rPr lang="en-US" sz="2400" dirty="0">
                <a:gradFill>
                  <a:gsLst>
                    <a:gs pos="2917">
                      <a:schemeClr val="tx1"/>
                    </a:gs>
                    <a:gs pos="30000">
                      <a:schemeClr val="tx1"/>
                    </a:gs>
                  </a:gsLst>
                  <a:lin ang="5400000" scaled="0"/>
                </a:gradFill>
              </a:rPr>
              <a:t> a table and select </a:t>
            </a:r>
            <a:r>
              <a:rPr lang="en-US" sz="2400" b="1" dirty="0">
                <a:gradFill>
                  <a:gsLst>
                    <a:gs pos="2917">
                      <a:schemeClr val="tx1"/>
                    </a:gs>
                    <a:gs pos="30000">
                      <a:schemeClr val="tx1"/>
                    </a:gs>
                  </a:gsLst>
                  <a:lin ang="5400000" scaled="0"/>
                </a:gra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calculation type and fill-in parameters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is generated automatically </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Great way to learn DAX</a:t>
            </a:r>
          </a:p>
        </p:txBody>
      </p:sp>
      <p:sp>
        <p:nvSpPr>
          <p:cNvPr id="3" name="Footer Placeholder 2">
            <a:extLst>
              <a:ext uri="{FF2B5EF4-FFF2-40B4-BE49-F238E27FC236}">
                <a16:creationId xmlns:a16="http://schemas.microsoft.com/office/drawing/2014/main" id="{524D6414-F710-4D83-A625-E7373BDD34C7}"/>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25273823-43F5-4EB3-BB25-C475BAB5C7CF}"/>
              </a:ext>
            </a:extLst>
          </p:cNvPr>
          <p:cNvPicPr>
            <a:picLocks noChangeAspect="1"/>
          </p:cNvPicPr>
          <p:nvPr/>
        </p:nvPicPr>
        <p:blipFill>
          <a:blip r:embed="rId3"/>
          <a:stretch>
            <a:fillRect/>
          </a:stretch>
        </p:blipFill>
        <p:spPr>
          <a:xfrm>
            <a:off x="8814217" y="958593"/>
            <a:ext cx="2626499" cy="2830957"/>
          </a:xfrm>
          <a:prstGeom prst="rect">
            <a:avLst/>
          </a:prstGeom>
          <a:ln>
            <a:solidFill>
              <a:schemeClr val="tx1"/>
            </a:solidFill>
          </a:ln>
        </p:spPr>
      </p:pic>
      <p:pic>
        <p:nvPicPr>
          <p:cNvPr id="5" name="Picture 4">
            <a:extLst>
              <a:ext uri="{FF2B5EF4-FFF2-40B4-BE49-F238E27FC236}">
                <a16:creationId xmlns:a16="http://schemas.microsoft.com/office/drawing/2014/main" id="{35CC06B0-0209-4D0D-96B8-0A4C9DD4514B}"/>
              </a:ext>
            </a:extLst>
          </p:cNvPr>
          <p:cNvPicPr>
            <a:picLocks noChangeAspect="1"/>
          </p:cNvPicPr>
          <p:nvPr/>
        </p:nvPicPr>
        <p:blipFill>
          <a:blip r:embed="rId4"/>
          <a:stretch>
            <a:fillRect/>
          </a:stretch>
        </p:blipFill>
        <p:spPr>
          <a:xfrm>
            <a:off x="1560140" y="4109496"/>
            <a:ext cx="5526813" cy="997499"/>
          </a:xfrm>
          <a:prstGeom prst="rect">
            <a:avLst/>
          </a:prstGeom>
          <a:ln>
            <a:solidFill>
              <a:schemeClr val="tx1">
                <a:lumMod val="65000"/>
                <a:lumOff val="35000"/>
              </a:schemeClr>
            </a:solidFill>
          </a:ln>
        </p:spPr>
      </p:pic>
      <p:pic>
        <p:nvPicPr>
          <p:cNvPr id="11" name="Picture 10">
            <a:extLst>
              <a:ext uri="{FF2B5EF4-FFF2-40B4-BE49-F238E27FC236}">
                <a16:creationId xmlns:a16="http://schemas.microsoft.com/office/drawing/2014/main" id="{4529E8C1-756C-4FEE-A287-C14492B5F0D9}"/>
              </a:ext>
            </a:extLst>
          </p:cNvPr>
          <p:cNvPicPr>
            <a:picLocks noChangeAspect="1"/>
          </p:cNvPicPr>
          <p:nvPr/>
        </p:nvPicPr>
        <p:blipFill>
          <a:blip r:embed="rId5"/>
          <a:stretch>
            <a:fillRect/>
          </a:stretch>
        </p:blipFill>
        <p:spPr>
          <a:xfrm>
            <a:off x="7329747" y="3919958"/>
            <a:ext cx="2225233" cy="1356478"/>
          </a:xfrm>
          <a:prstGeom prst="rect">
            <a:avLst/>
          </a:prstGeom>
          <a:ln>
            <a:solidFill>
              <a:schemeClr val="tx1">
                <a:lumMod val="65000"/>
                <a:lumOff val="35000"/>
              </a:schemeClr>
            </a:solidFill>
          </a:ln>
        </p:spPr>
      </p:pic>
      <p:sp>
        <p:nvSpPr>
          <p:cNvPr id="12" name="TextBox 11">
            <a:extLst>
              <a:ext uri="{FF2B5EF4-FFF2-40B4-BE49-F238E27FC236}">
                <a16:creationId xmlns:a16="http://schemas.microsoft.com/office/drawing/2014/main" id="{86BF4F29-6C0E-4487-AC92-95155940C343}"/>
              </a:ext>
            </a:extLst>
          </p:cNvPr>
          <p:cNvSpPr txBox="1"/>
          <p:nvPr/>
        </p:nvSpPr>
        <p:spPr>
          <a:xfrm>
            <a:off x="161544" y="5600873"/>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chemeClr val="accent1"/>
                </a:solidFill>
              </a:rPr>
              <a:t>https://community.powerbi.com/t5/Quick-Measures-Gallery/bd-p/QuickMeasuresGallery</a:t>
            </a:r>
          </a:p>
        </p:txBody>
      </p:sp>
      <p:pic>
        <p:nvPicPr>
          <p:cNvPr id="10" name="Picture 9">
            <a:extLst>
              <a:ext uri="{FF2B5EF4-FFF2-40B4-BE49-F238E27FC236}">
                <a16:creationId xmlns:a16="http://schemas.microsoft.com/office/drawing/2014/main" id="{0C42685D-C575-4684-A4A3-FBF4986355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991596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0768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3" name="Footer Placeholder 2">
            <a:extLst>
              <a:ext uri="{FF2B5EF4-FFF2-40B4-BE49-F238E27FC236}">
                <a16:creationId xmlns:a16="http://schemas.microsoft.com/office/drawing/2014/main" id="{366FB7F3-88FF-4C67-BCEF-5257791B0B8B}"/>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547927BE-CE4F-4FA2-B6BE-A8779661103B}"/>
              </a:ext>
            </a:extLst>
          </p:cNvPr>
          <p:cNvPicPr>
            <a:picLocks noChangeAspect="1"/>
          </p:cNvPicPr>
          <p:nvPr/>
        </p:nvPicPr>
        <p:blipFill>
          <a:blip r:embed="rId3"/>
          <a:stretch>
            <a:fillRect/>
          </a:stretch>
        </p:blipFill>
        <p:spPr>
          <a:xfrm>
            <a:off x="1631844" y="1857181"/>
            <a:ext cx="5710570" cy="2358191"/>
          </a:xfrm>
          <a:prstGeom prst="rect">
            <a:avLst/>
          </a:prstGeom>
        </p:spPr>
      </p:pic>
      <p:sp>
        <p:nvSpPr>
          <p:cNvPr id="13" name="Rectangle 12"/>
          <p:cNvSpPr/>
          <p:nvPr/>
        </p:nvSpPr>
        <p:spPr bwMode="auto">
          <a:xfrm>
            <a:off x="6052457" y="1857181"/>
            <a:ext cx="1293585" cy="235819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F9D9145-3E71-4EE5-8401-69F9598EC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672182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90CDC7-5F77-4325-8639-BC4DBDB459FC}"/>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6615B619-8BC0-40D5-BAC7-67DAC10CF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8519870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A1560018-E2D0-40DE-B531-79BA91D216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9966469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3: More Complex Calculations Using Variables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3" name="Rectangle 2"/>
          <p:cNvSpPr/>
          <p:nvPr/>
        </p:nvSpPr>
        <p:spPr>
          <a:xfrm>
            <a:off x="1161087" y="1897576"/>
            <a:ext cx="9133334" cy="3622530"/>
          </a:xfrm>
          <a:prstGeom prst="rect">
            <a:avLst/>
          </a:prstGeom>
        </p:spPr>
        <p:txBody>
          <a:bodyPr wrap="square">
            <a:spAutoFit/>
          </a:bodyPr>
          <a:lstStyle/>
          <a:p>
            <a:pPr>
              <a:lnSpc>
                <a:spcPct val="90000"/>
              </a:lnSpc>
              <a:spcAft>
                <a:spcPts val="600"/>
              </a:spcAft>
            </a:pPr>
            <a:r>
              <a:rPr lang="en-US" sz="2400" b="1" dirty="0" err="1">
                <a:solidFill>
                  <a:srgbClr val="00B0F0"/>
                </a:solidFill>
              </a:rPr>
              <a:t>MobileSalesLastYear</a:t>
            </a:r>
            <a:r>
              <a:rPr lang="en-US" sz="2400" b="1" dirty="0">
                <a:solidFill>
                  <a:srgbClr val="00B0F0"/>
                </a:solidFill>
              </a:rPr>
              <a:t> = </a:t>
            </a:r>
          </a:p>
          <a:p>
            <a:pPr>
              <a:lnSpc>
                <a:spcPct val="90000"/>
              </a:lnSpc>
              <a:spcAft>
                <a:spcPts val="600"/>
              </a:spcAft>
            </a:pPr>
            <a:r>
              <a:rPr lang="en-US" sz="2400" b="1" dirty="0">
                <a:solidFill>
                  <a:srgbClr val="00B0F0"/>
                </a:solidFill>
              </a:rPr>
              <a:t>    VAR </a:t>
            </a:r>
            <a:r>
              <a:rPr lang="en-US" sz="2400" b="1" dirty="0" err="1">
                <a:solidFill>
                  <a:srgbClr val="00B0F0"/>
                </a:solidFill>
              </a:rPr>
              <a:t>MobileProducts</a:t>
            </a:r>
            <a:r>
              <a:rPr lang="en-US" sz="2400" b="1" dirty="0">
                <a:solidFill>
                  <a:srgbClr val="00B0F0"/>
                </a:solidFill>
              </a:rPr>
              <a:t> = FILTER(</a:t>
            </a:r>
          </a:p>
          <a:p>
            <a:pPr>
              <a:lnSpc>
                <a:spcPct val="90000"/>
              </a:lnSpc>
              <a:spcAft>
                <a:spcPts val="600"/>
              </a:spcAft>
            </a:pPr>
            <a:r>
              <a:rPr lang="en-US" sz="2400" b="1" dirty="0">
                <a:solidFill>
                  <a:srgbClr val="00B0F0"/>
                </a:solidFill>
              </a:rPr>
              <a:t>                               ALL('</a:t>
            </a:r>
            <a:r>
              <a:rPr lang="en-US" sz="2400" b="1" dirty="0" err="1">
                <a:solidFill>
                  <a:srgbClr val="00B0F0"/>
                </a:solidFill>
              </a:rPr>
              <a:t>CampaignDim</a:t>
            </a:r>
            <a:r>
              <a:rPr lang="en-US" sz="2400" b="1" dirty="0">
                <a:solidFill>
                  <a:srgbClr val="00B0F0"/>
                </a:solidFill>
              </a:rPr>
              <a:t>'[Device]),</a:t>
            </a:r>
          </a:p>
          <a:p>
            <a:pPr>
              <a:lnSpc>
                <a:spcPct val="90000"/>
              </a:lnSpc>
              <a:spcAft>
                <a:spcPts val="600"/>
              </a:spcAft>
            </a:pPr>
            <a:r>
              <a:rPr lang="en-US" sz="2400" b="1" dirty="0">
                <a:solidFill>
                  <a:srgbClr val="00B0F0"/>
                </a:solidFill>
              </a:rPr>
              <a:t>                               </a:t>
            </a:r>
            <a:r>
              <a:rPr lang="en-US" sz="2400" b="1" dirty="0" err="1">
                <a:solidFill>
                  <a:srgbClr val="00B0F0"/>
                </a:solidFill>
              </a:rPr>
              <a:t>CampaignDim</a:t>
            </a:r>
            <a:r>
              <a:rPr lang="en-US" sz="2400" b="1" dirty="0">
                <a:solidFill>
                  <a:srgbClr val="00B0F0"/>
                </a:solidFill>
              </a:rPr>
              <a:t>[Device]="Mobile"</a:t>
            </a:r>
          </a:p>
          <a:p>
            <a:pPr>
              <a:lnSpc>
                <a:spcPct val="90000"/>
              </a:lnSpc>
              <a:spcAft>
                <a:spcPts val="600"/>
              </a:spcAft>
            </a:pPr>
            <a:r>
              <a:rPr lang="en-US" sz="2400" b="1" dirty="0">
                <a:solidFill>
                  <a:srgbClr val="00B0F0"/>
                </a:solidFill>
              </a:rPr>
              <a:t>                        )</a:t>
            </a:r>
          </a:p>
          <a:p>
            <a:pPr>
              <a:lnSpc>
                <a:spcPct val="90000"/>
              </a:lnSpc>
              <a:spcAft>
                <a:spcPts val="600"/>
              </a:spcAft>
            </a:pPr>
            <a:r>
              <a:rPr lang="en-US" sz="2400" b="1" dirty="0">
                <a:solidFill>
                  <a:srgbClr val="00B0F0"/>
                </a:solidFill>
              </a:rPr>
              <a:t>    VAR </a:t>
            </a:r>
            <a:r>
              <a:rPr lang="en-US" sz="2400" b="1" dirty="0" err="1">
                <a:solidFill>
                  <a:srgbClr val="00B0F0"/>
                </a:solidFill>
              </a:rPr>
              <a:t>LastYear</a:t>
            </a:r>
            <a:r>
              <a:rPr lang="en-US" sz="2400" b="1" dirty="0">
                <a:solidFill>
                  <a:srgbClr val="00B0F0"/>
                </a:solidFill>
              </a:rPr>
              <a:t> = SAMEPERIODLASTYEAR('</a:t>
            </a:r>
            <a:r>
              <a:rPr lang="en-US" sz="2400" b="1" dirty="0" err="1">
                <a:solidFill>
                  <a:srgbClr val="00B0F0"/>
                </a:solidFill>
              </a:rPr>
              <a:t>DateDim</a:t>
            </a:r>
            <a:r>
              <a:rPr lang="en-US" sz="2400" b="1" dirty="0">
                <a:solidFill>
                  <a:srgbClr val="00B0F0"/>
                </a:solidFill>
              </a:rPr>
              <a:t>'[Date])</a:t>
            </a:r>
          </a:p>
          <a:p>
            <a:pPr>
              <a:lnSpc>
                <a:spcPct val="90000"/>
              </a:lnSpc>
              <a:spcAft>
                <a:spcPts val="600"/>
              </a:spcAft>
            </a:pPr>
            <a:r>
              <a:rPr lang="en-US" sz="2400" b="1" dirty="0">
                <a:solidFill>
                  <a:srgbClr val="00B0F0"/>
                </a:solidFill>
              </a:rPr>
              <a:t>    RETURN</a:t>
            </a:r>
          </a:p>
          <a:p>
            <a:pPr>
              <a:lnSpc>
                <a:spcPct val="90000"/>
              </a:lnSpc>
              <a:spcAft>
                <a:spcPts val="600"/>
              </a:spcAft>
            </a:pPr>
            <a:r>
              <a:rPr lang="en-US" sz="2400" b="1" dirty="0">
                <a:solidFill>
                  <a:srgbClr val="00B0F0"/>
                </a:solidFill>
              </a:rPr>
              <a:t>    CALCULATE(SUM(Sales[Sales Amount]),</a:t>
            </a:r>
            <a:r>
              <a:rPr lang="en-US" sz="2400" b="1" dirty="0" err="1">
                <a:solidFill>
                  <a:srgbClr val="00B0F0"/>
                </a:solidFill>
              </a:rPr>
              <a:t>MobileProducts,LastYear</a:t>
            </a:r>
            <a:r>
              <a:rPr lang="en-US" sz="2400" b="1" dirty="0">
                <a:solidFill>
                  <a:srgbClr val="00B0F0"/>
                </a:solidFill>
              </a:rPr>
              <a:t>) </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dirty="0"/>
              <a:t>© 2020 Microsoft. All rights reserved.</a:t>
            </a:r>
          </a:p>
        </p:txBody>
      </p:sp>
      <p:sp>
        <p:nvSpPr>
          <p:cNvPr id="10" name="Rectangle 9">
            <a:extLst>
              <a:ext uri="{FF2B5EF4-FFF2-40B4-BE49-F238E27FC236}">
                <a16:creationId xmlns:a16="http://schemas.microsoft.com/office/drawing/2014/main" id="{444EAD7F-3808-4AC2-9E78-C9A5042C3EFA}"/>
              </a:ext>
            </a:extLst>
          </p:cNvPr>
          <p:cNvSpPr/>
          <p:nvPr/>
        </p:nvSpPr>
        <p:spPr>
          <a:xfrm>
            <a:off x="892010" y="5745000"/>
            <a:ext cx="5251887" cy="834074"/>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variables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pic>
        <p:nvPicPr>
          <p:cNvPr id="5" name="Picture 4">
            <a:extLst>
              <a:ext uri="{FF2B5EF4-FFF2-40B4-BE49-F238E27FC236}">
                <a16:creationId xmlns:a16="http://schemas.microsoft.com/office/drawing/2014/main" id="{707F47AA-4828-4029-A58A-7DB1A72A9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5018505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EDB67A6D-9B93-45AB-A976-7CE145B8E569}"/>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88664870-D81C-419C-BEDD-6F71538154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4887564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1 OBJECTIVES </a:t>
            </a:r>
          </a:p>
        </p:txBody>
      </p:sp>
      <p:sp>
        <p:nvSpPr>
          <p:cNvPr id="5" name="Rectangle 4"/>
          <p:cNvSpPr/>
          <p:nvPr/>
        </p:nvSpPr>
        <p:spPr>
          <a:xfrm>
            <a:off x="231833" y="1185026"/>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78B01E86-4601-49F5-BE2E-90C11201D8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988023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 vs. Measure</a:t>
            </a:r>
          </a:p>
        </p:txBody>
      </p:sp>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CB5AE66-761E-46F7-9B93-41CC01E08162}"/>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D244ECB8-B512-48A2-BBE8-247306DD1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2922054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Lab 02</a:t>
            </a:r>
          </a:p>
        </p:txBody>
      </p:sp>
      <p:sp>
        <p:nvSpPr>
          <p:cNvPr id="2" name="Footer Placeholder 1">
            <a:extLst>
              <a:ext uri="{FF2B5EF4-FFF2-40B4-BE49-F238E27FC236}">
                <a16:creationId xmlns:a16="http://schemas.microsoft.com/office/drawing/2014/main" id="{71E98D60-BD0E-4335-8E3E-F31605AAC078}"/>
              </a:ext>
            </a:extLst>
          </p:cNvPr>
          <p:cNvSpPr>
            <a:spLocks noGrp="1"/>
          </p:cNvSpPr>
          <p:nvPr>
            <p:ph type="ftr" sz="quarter" idx="3"/>
          </p:nvPr>
        </p:nvSpPr>
        <p:spPr/>
        <p:txBody>
          <a:bodyPr/>
          <a:lstStyle/>
          <a:p>
            <a:r>
              <a:rPr lang="en-US" dirty="0"/>
              <a:t>© 2020 Microsoft. All rights reserved.</a:t>
            </a:r>
          </a:p>
        </p:txBody>
      </p:sp>
      <p:sp>
        <p:nvSpPr>
          <p:cNvPr id="5" name="Rectangle 4">
            <a:extLst>
              <a:ext uri="{FF2B5EF4-FFF2-40B4-BE49-F238E27FC236}">
                <a16:creationId xmlns:a16="http://schemas.microsoft.com/office/drawing/2014/main" id="{440D1187-ADA1-478C-8EF4-29E9AC7C0E24}"/>
              </a:ext>
            </a:extLst>
          </p:cNvPr>
          <p:cNvSpPr/>
          <p:nvPr/>
        </p:nvSpPr>
        <p:spPr>
          <a:xfrm>
            <a:off x="296948" y="1367991"/>
            <a:ext cx="11354582" cy="1815882"/>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the files:</a:t>
            </a:r>
          </a:p>
          <a:p>
            <a:pPr lvl="1"/>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Data Modeling Labs </a:t>
            </a:r>
            <a:r>
              <a:rPr lang="en-US" sz="2800" dirty="0">
                <a:gradFill>
                  <a:gsLst>
                    <a:gs pos="1250">
                      <a:schemeClr val="tx1"/>
                    </a:gs>
                    <a:gs pos="100000">
                      <a:schemeClr val="tx1"/>
                    </a:gs>
                  </a:gsLst>
                  <a:lin ang="5400000" scaled="0"/>
                </a:gradFill>
              </a:rPr>
              <a:t> </a:t>
            </a:r>
            <a:br>
              <a:rPr lang="en-US" sz="2800" dirty="0">
                <a:gradFill>
                  <a:gsLst>
                    <a:gs pos="1250">
                      <a:schemeClr val="tx1"/>
                    </a:gs>
                    <a:gs pos="100000">
                      <a:schemeClr val="tx1"/>
                    </a:gs>
                  </a:gsLst>
                  <a:lin ang="5400000" scaled="0"/>
                </a:gradFill>
              </a:rPr>
            </a:br>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Complete the 1st Lab 02 – Create new measures and columns</a:t>
            </a:r>
          </a:p>
        </p:txBody>
      </p:sp>
    </p:spTree>
    <p:extLst>
      <p:ext uri="{BB962C8B-B14F-4D97-AF65-F5344CB8AC3E}">
        <p14:creationId xmlns:p14="http://schemas.microsoft.com/office/powerpoint/2010/main" val="2199880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506186" y="36543"/>
            <a:ext cx="10948456" cy="657331"/>
          </a:xfrm>
          <a:prstGeom prst="rect">
            <a:avLst/>
          </a:prstGeom>
          <a:noFill/>
        </p:spPr>
        <p:txBody>
          <a:bodyPr wrap="square" rtlCol="0">
            <a:spAutoFit/>
          </a:bodyPr>
          <a:lstStyle/>
          <a:p>
            <a:r>
              <a:rPr lang="en-US" sz="3600" b="1" dirty="0">
                <a:solidFill>
                  <a:schemeClr val="tx1"/>
                </a:solidFill>
              </a:rPr>
              <a:t>Lab 02</a:t>
            </a: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EF2EA12-D2E2-42F6-94CD-06C96D615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
        <p:nvSpPr>
          <p:cNvPr id="8" name="Rectangle 7">
            <a:extLst>
              <a:ext uri="{FF2B5EF4-FFF2-40B4-BE49-F238E27FC236}">
                <a16:creationId xmlns:a16="http://schemas.microsoft.com/office/drawing/2014/main" id="{181F6202-0161-416C-9E3A-E601F27F0D12}"/>
              </a:ext>
            </a:extLst>
          </p:cNvPr>
          <p:cNvSpPr/>
          <p:nvPr/>
        </p:nvSpPr>
        <p:spPr>
          <a:xfrm>
            <a:off x="296948" y="1367991"/>
            <a:ext cx="11354582" cy="1815882"/>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the files:</a:t>
            </a:r>
          </a:p>
          <a:p>
            <a:pPr lvl="1"/>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Data Modeling Labs </a:t>
            </a:r>
            <a:r>
              <a:rPr lang="en-US" sz="2800" dirty="0">
                <a:gradFill>
                  <a:gsLst>
                    <a:gs pos="1250">
                      <a:schemeClr val="tx1"/>
                    </a:gs>
                    <a:gs pos="100000">
                      <a:schemeClr val="tx1"/>
                    </a:gs>
                  </a:gsLst>
                  <a:lin ang="5400000" scaled="0"/>
                </a:gradFill>
              </a:rPr>
              <a:t> </a:t>
            </a:r>
            <a:br>
              <a:rPr lang="en-US" sz="2800" dirty="0">
                <a:gradFill>
                  <a:gsLst>
                    <a:gs pos="1250">
                      <a:schemeClr val="tx1"/>
                    </a:gs>
                    <a:gs pos="100000">
                      <a:schemeClr val="tx1"/>
                    </a:gs>
                  </a:gsLst>
                  <a:lin ang="5400000" scaled="0"/>
                </a:gradFill>
              </a:rPr>
            </a:br>
            <a:r>
              <a:rPr lang="en-US" sz="2800" dirty="0">
                <a:gradFill>
                  <a:gsLst>
                    <a:gs pos="1250">
                      <a:schemeClr val="tx1"/>
                    </a:gs>
                    <a:gs pos="100000">
                      <a:schemeClr val="tx1"/>
                    </a:gs>
                  </a:gsLst>
                  <a:lin ang="5400000" scaled="0"/>
                </a:gradFill>
              </a:rPr>
              <a:t> </a:t>
            </a:r>
            <a:r>
              <a:rPr lang="en-US" sz="2800" b="1" dirty="0">
                <a:gradFill>
                  <a:gsLst>
                    <a:gs pos="1250">
                      <a:schemeClr val="tx1"/>
                    </a:gs>
                    <a:gs pos="100000">
                      <a:schemeClr val="tx1"/>
                    </a:gs>
                  </a:gsLst>
                  <a:lin ang="5400000" scaled="0"/>
                </a:gradFill>
              </a:rPr>
              <a:t>Student Modeling 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Complete the 1st Lab 02 – Create new measures and columns</a:t>
            </a:r>
          </a:p>
        </p:txBody>
      </p:sp>
    </p:spTree>
    <p:extLst>
      <p:ext uri="{BB962C8B-B14F-4D97-AF65-F5344CB8AC3E}">
        <p14:creationId xmlns:p14="http://schemas.microsoft.com/office/powerpoint/2010/main" val="169411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3</a:t>
            </a:r>
          </a:p>
        </p:txBody>
      </p:sp>
      <p:sp>
        <p:nvSpPr>
          <p:cNvPr id="4" name="TextBox 3"/>
          <p:cNvSpPr txBox="1"/>
          <p:nvPr/>
        </p:nvSpPr>
        <p:spPr>
          <a:xfrm>
            <a:off x="355042" y="943465"/>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EF2EA12-D2E2-42F6-94CD-06C96D615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05997177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4</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 </a:t>
            </a:r>
          </a:p>
        </p:txBody>
      </p:sp>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A50EAF0E-72B1-47F4-AFE8-EAD964B01655}"/>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3742F254-AEA0-4560-9878-B3E4B71FFFFB}"/>
              </a:ext>
            </a:extLst>
          </p:cNvPr>
          <p:cNvSpPr>
            <a:spLocks noGrp="1"/>
          </p:cNvSpPr>
          <p:nvPr>
            <p:ph type="sldNum" sz="quarter" idx="11"/>
          </p:nvPr>
        </p:nvSpPr>
        <p:spPr/>
        <p:txBody>
          <a:bodyPr/>
          <a:lstStyle/>
          <a:p>
            <a:fld id="{4E4C8473-95EA-48C2-917D-84A3AF9AB99B}" type="slidenum">
              <a:rPr lang="en-US" smtClean="0"/>
              <a:t>75</a:t>
            </a:fld>
            <a:endParaRPr lang="en-US" dirty="0"/>
          </a:p>
        </p:txBody>
      </p:sp>
      <p:pic>
        <p:nvPicPr>
          <p:cNvPr id="7" name="Picture 6">
            <a:extLst>
              <a:ext uri="{FF2B5EF4-FFF2-40B4-BE49-F238E27FC236}">
                <a16:creationId xmlns:a16="http://schemas.microsoft.com/office/drawing/2014/main" id="{9EBC2042-DD33-4A6A-80DC-A1F4899B4D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585355010"/>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2202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31AA653F-87AB-4372-9DED-F59C56F397D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48C97BF7-BFD5-420A-B04D-EAD200399E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12090878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012269"/>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5" name="Rectangle 4"/>
          <p:cNvSpPr/>
          <p:nvPr/>
        </p:nvSpPr>
        <p:spPr>
          <a:xfrm>
            <a:off x="1974822" y="1705165"/>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440463" y="1713098"/>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3"/>
          <a:stretch>
            <a:fillRect/>
          </a:stretch>
        </p:blipFill>
        <p:spPr>
          <a:xfrm>
            <a:off x="2061640" y="2519865"/>
            <a:ext cx="2682977" cy="3613077"/>
          </a:xfrm>
          <a:prstGeom prst="rect">
            <a:avLst/>
          </a:prstGeom>
        </p:spPr>
      </p:pic>
      <p:pic>
        <p:nvPicPr>
          <p:cNvPr id="11" name="Picture 10"/>
          <p:cNvPicPr>
            <a:picLocks noChangeAspect="1"/>
          </p:cNvPicPr>
          <p:nvPr/>
        </p:nvPicPr>
        <p:blipFill>
          <a:blip r:embed="rId4"/>
          <a:stretch>
            <a:fillRect/>
          </a:stretch>
        </p:blipFill>
        <p:spPr>
          <a:xfrm>
            <a:off x="6440463" y="2519864"/>
            <a:ext cx="3768094" cy="3613077"/>
          </a:xfrm>
          <a:prstGeom prst="rect">
            <a:avLst/>
          </a:prstGeom>
        </p:spPr>
      </p:pic>
      <p:sp>
        <p:nvSpPr>
          <p:cNvPr id="13" name="Arrow: Right 12">
            <a:extLst>
              <a:ext uri="{FF2B5EF4-FFF2-40B4-BE49-F238E27FC236}">
                <a16:creationId xmlns:a16="http://schemas.microsoft.com/office/drawing/2014/main" id="{396799C3-6561-4026-B567-CA1C5AB94CF4}"/>
              </a:ext>
            </a:extLst>
          </p:cNvPr>
          <p:cNvSpPr/>
          <p:nvPr/>
        </p:nvSpPr>
        <p:spPr bwMode="auto">
          <a:xfrm>
            <a:off x="5342781" y="1740323"/>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C68B9FDD-ADB3-44E6-9B0C-66B909CB81F2}"/>
              </a:ext>
            </a:extLst>
          </p:cNvPr>
          <p:cNvSpPr>
            <a:spLocks noGrp="1"/>
          </p:cNvSpPr>
          <p:nvPr>
            <p:ph type="ftr" sz="quarter" idx="3"/>
          </p:nvPr>
        </p:nvSpPr>
        <p:spPr/>
        <p:txBody>
          <a:bodyPr/>
          <a:lstStyle/>
          <a:p>
            <a:r>
              <a:rPr lang="en-US" dirty="0"/>
              <a:t>© 2020 Microsoft. All rights reserved.</a:t>
            </a:r>
          </a:p>
        </p:txBody>
      </p:sp>
      <p:pic>
        <p:nvPicPr>
          <p:cNvPr id="10" name="Picture 9">
            <a:extLst>
              <a:ext uri="{FF2B5EF4-FFF2-40B4-BE49-F238E27FC236}">
                <a16:creationId xmlns:a16="http://schemas.microsoft.com/office/drawing/2014/main" id="{B2B4E2A9-FAA9-4F11-9E9A-2A920B2C11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2558489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11" name="Rectangle 10"/>
          <p:cNvSpPr/>
          <p:nvPr/>
        </p:nvSpPr>
        <p:spPr>
          <a:xfrm>
            <a:off x="355042" y="2058920"/>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814489"/>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3"/>
          <a:stretch>
            <a:fillRect/>
          </a:stretch>
        </p:blipFill>
        <p:spPr>
          <a:xfrm>
            <a:off x="4211966" y="3248360"/>
            <a:ext cx="3246809" cy="3113237"/>
          </a:xfrm>
          <a:prstGeom prst="rect">
            <a:avLst/>
          </a:prstGeom>
        </p:spPr>
      </p:pic>
      <p:sp>
        <p:nvSpPr>
          <p:cNvPr id="3" name="Footer Placeholder 2">
            <a:extLst>
              <a:ext uri="{FF2B5EF4-FFF2-40B4-BE49-F238E27FC236}">
                <a16:creationId xmlns:a16="http://schemas.microsoft.com/office/drawing/2014/main" id="{A482DBB7-4CDC-4DA3-BAA7-A3702EBF4912}"/>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A89F3F8D-63EA-4649-92B0-E7997DD48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966436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
        <p:nvSpPr>
          <p:cNvPr id="5" name="Footer Placeholder 4">
            <a:extLst>
              <a:ext uri="{FF2B5EF4-FFF2-40B4-BE49-F238E27FC236}">
                <a16:creationId xmlns:a16="http://schemas.microsoft.com/office/drawing/2014/main" id="{DB29D252-9B4B-486D-A504-CB963D4A91C4}"/>
              </a:ext>
            </a:extLst>
          </p:cNvPr>
          <p:cNvSpPr>
            <a:spLocks noGrp="1"/>
          </p:cNvSpPr>
          <p:nvPr>
            <p:ph type="ftr" sz="quarter" idx="3"/>
          </p:nvPr>
        </p:nvSpPr>
        <p:spPr/>
        <p:txBody>
          <a:bodyPr/>
          <a:lstStyle/>
          <a:p>
            <a:r>
              <a:rPr lang="en-US" dirty="0"/>
              <a:t>© 2020 Microsoft. All rights reserved.</a:t>
            </a:r>
          </a:p>
        </p:txBody>
      </p:sp>
      <p:pic>
        <p:nvPicPr>
          <p:cNvPr id="13" name="Picture 12">
            <a:extLst>
              <a:ext uri="{FF2B5EF4-FFF2-40B4-BE49-F238E27FC236}">
                <a16:creationId xmlns:a16="http://schemas.microsoft.com/office/drawing/2014/main" id="{DF9A970B-DCB0-4F62-B698-7EEB68E9CA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536959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072328"/>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u="sng" dirty="0">
                <a:gradFill>
                  <a:gsLst>
                    <a:gs pos="2917">
                      <a:schemeClr val="tx1"/>
                    </a:gs>
                    <a:gs pos="30000">
                      <a:schemeClr val="tx1"/>
                    </a:gs>
                  </a:gsLst>
                  <a:lin ang="5400000" scaled="0"/>
                </a:gradFill>
              </a:rPr>
              <a:t>Power BI Desktop file (.PBIX)</a:t>
            </a:r>
          </a:p>
        </p:txBody>
      </p:sp>
      <p:grpSp>
        <p:nvGrpSpPr>
          <p:cNvPr id="3" name="Group 2"/>
          <p:cNvGrpSpPr/>
          <p:nvPr/>
        </p:nvGrpSpPr>
        <p:grpSpPr>
          <a:xfrm>
            <a:off x="1432380" y="2321874"/>
            <a:ext cx="3796785" cy="3013605"/>
            <a:chOff x="1217213" y="2321874"/>
            <a:chExt cx="4011952" cy="3086809"/>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50375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Power Query</a:t>
              </a:r>
            </a:p>
            <a:p>
              <a:pPr>
                <a:lnSpc>
                  <a:spcPct val="90000"/>
                </a:lnSpc>
                <a:spcAft>
                  <a:spcPts val="600"/>
                </a:spcAft>
              </a:pPr>
              <a:r>
                <a:rPr lang="en-US" sz="1600" dirty="0">
                  <a:gradFill>
                    <a:gsLst>
                      <a:gs pos="2917">
                        <a:schemeClr val="tx1"/>
                      </a:gs>
                      <a:gs pos="30000">
                        <a:schemeClr val="tx1"/>
                      </a:gs>
                    </a:gsLst>
                    <a:lin ang="5400000" scaled="0"/>
                  </a:gradFill>
                </a:rPr>
                <a:t>Data Source Connections</a:t>
              </a:r>
            </a:p>
            <a:p>
              <a:pPr>
                <a:lnSpc>
                  <a:spcPct val="90000"/>
                </a:lnSpc>
                <a:spcAft>
                  <a:spcPts val="600"/>
                </a:spcAft>
              </a:pPr>
              <a:r>
                <a:rPr lang="en-US" sz="1600" dirty="0">
                  <a:gradFill>
                    <a:gsLst>
                      <a:gs pos="2917">
                        <a:schemeClr val="tx1"/>
                      </a:gs>
                      <a:gs pos="30000">
                        <a:schemeClr val="tx1"/>
                      </a:gs>
                    </a:gsLst>
                    <a:lin ang="5400000" scaled="0"/>
                  </a:gradFill>
                </a:rPr>
                <a:t>Data Transformations</a:t>
              </a:r>
            </a:p>
            <a:p>
              <a:pPr>
                <a:lnSpc>
                  <a:spcPct val="90000"/>
                </a:lnSpc>
                <a:spcAft>
                  <a:spcPts val="600"/>
                </a:spcAft>
              </a:pPr>
              <a:r>
                <a:rPr lang="en-US" sz="1600" i="1" dirty="0">
                  <a:solidFill>
                    <a:schemeClr val="tx1">
                      <a:lumMod val="50000"/>
                      <a:lumOff val="50000"/>
                    </a:schemeClr>
                  </a:solidFill>
                </a:rPr>
                <a:t>(Prep data for data model)</a:t>
              </a:r>
              <a:endParaRPr lang="en-US" sz="1600" dirty="0">
                <a:gradFill>
                  <a:gsLst>
                    <a:gs pos="2917">
                      <a:schemeClr val="tx1"/>
                    </a:gs>
                    <a:gs pos="30000">
                      <a:schemeClr val="tx1"/>
                    </a:gs>
                  </a:gsLst>
                  <a:lin ang="5400000" scaled="0"/>
                </a:gradFill>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Data Flow</a:t>
            </a:r>
          </a:p>
        </p:txBody>
      </p:sp>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Report</a:t>
              </a:r>
            </a:p>
            <a:p>
              <a:pPr>
                <a:lnSpc>
                  <a:spcPct val="90000"/>
                </a:lnSpc>
                <a:spcAft>
                  <a:spcPts val="600"/>
                </a:spcAft>
              </a:pPr>
              <a:r>
                <a:rPr lang="en-US" sz="1600" dirty="0">
                  <a:gradFill>
                    <a:gsLst>
                      <a:gs pos="2917">
                        <a:schemeClr val="tx1"/>
                      </a:gs>
                      <a:gs pos="30000">
                        <a:schemeClr val="tx1"/>
                      </a:gs>
                    </a:gsLst>
                    <a:lin ang="5400000" scaled="0"/>
                  </a:gradFill>
                </a:rPr>
                <a:t>Create Visuals</a:t>
              </a:r>
            </a:p>
          </p:txBody>
        </p:sp>
        <p:pic>
          <p:nvPicPr>
            <p:cNvPr id="15" name="Picture 14"/>
            <p:cNvPicPr>
              <a:picLocks noChangeAspect="1"/>
            </p:cNvPicPr>
            <p:nvPr/>
          </p:nvPicPr>
          <p:blipFill>
            <a:blip r:embed="rId4"/>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5"/>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420288" y="3326460"/>
            <a:ext cx="5253455" cy="1285896"/>
            <a:chOff x="6420288" y="3326460"/>
            <a:chExt cx="5253455" cy="1285896"/>
          </a:xfrm>
        </p:grpSpPr>
        <p:pic>
          <p:nvPicPr>
            <p:cNvPr id="18" name="Picture 17"/>
            <p:cNvPicPr>
              <a:picLocks noChangeAspect="1"/>
            </p:cNvPicPr>
            <p:nvPr/>
          </p:nvPicPr>
          <p:blipFill>
            <a:blip r:embed="rId6"/>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Data</a:t>
              </a:r>
            </a:p>
            <a:p>
              <a:pPr>
                <a:lnSpc>
                  <a:spcPct val="90000"/>
                </a:lnSpc>
                <a:spcAft>
                  <a:spcPts val="600"/>
                </a:spcAft>
              </a:pPr>
              <a:r>
                <a:rPr lang="en-US" sz="1600" dirty="0">
                  <a:gradFill>
                    <a:gsLst>
                      <a:gs pos="2917">
                        <a:schemeClr val="tx1"/>
                      </a:gs>
                      <a:gs pos="30000">
                        <a:schemeClr val="tx1"/>
                      </a:gs>
                    </a:gsLst>
                    <a:lin ang="5400000" scaled="0"/>
                  </a:gradFill>
                </a:rPr>
                <a:t>View Tables</a:t>
              </a:r>
              <a:endParaRPr lang="en-US" sz="1600" i="1" dirty="0">
                <a:solidFill>
                  <a:schemeClr val="tx1">
                    <a:lumMod val="50000"/>
                    <a:lumOff val="50000"/>
                  </a:schemeClr>
                </a:solidFill>
              </a:endParaRPr>
            </a:p>
          </p:txBody>
        </p:sp>
        <p:pic>
          <p:nvPicPr>
            <p:cNvPr id="5" name="Picture 4"/>
            <p:cNvPicPr>
              <a:picLocks noChangeAspect="1"/>
            </p:cNvPicPr>
            <p:nvPr/>
          </p:nvPicPr>
          <p:blipFill>
            <a:blip r:embed="rId7"/>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8"/>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9"/>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Model</a:t>
              </a:r>
            </a:p>
            <a:p>
              <a:pPr>
                <a:lnSpc>
                  <a:spcPct val="90000"/>
                </a:lnSpc>
                <a:spcAft>
                  <a:spcPts val="600"/>
                </a:spcAft>
              </a:pPr>
              <a:r>
                <a:rPr lang="en-US" sz="1600" dirty="0">
                  <a:gradFill>
                    <a:gsLst>
                      <a:gs pos="2917">
                        <a:schemeClr val="tx1"/>
                      </a:gs>
                      <a:gs pos="30000">
                        <a:schemeClr val="tx1"/>
                      </a:gs>
                    </a:gsLst>
                    <a:lin ang="5400000" scaled="0"/>
                  </a:gradFill>
                </a:rPr>
                <a:t>See how Tables relate to each other</a:t>
              </a:r>
              <a:endParaRPr lang="en-US" sz="1600" i="1" dirty="0">
                <a:solidFill>
                  <a:schemeClr val="tx1">
                    <a:lumMod val="50000"/>
                    <a:lumOff val="50000"/>
                  </a:schemeClr>
                </a:solidFill>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48874" y="1025488"/>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u="sng" dirty="0">
                  <a:gradFill>
                    <a:gsLst>
                      <a:gs pos="2917">
                        <a:schemeClr val="tx1"/>
                      </a:gs>
                      <a:gs pos="30000">
                        <a:schemeClr val="tx1"/>
                      </a:gs>
                    </a:gsLst>
                    <a:lin ang="5400000" scaled="0"/>
                  </a:gradFill>
                </a:rPr>
                <a:t>Data Sources</a:t>
              </a:r>
              <a:endParaRPr lang="en-US" sz="1600" dirty="0">
                <a:gradFill>
                  <a:gsLst>
                    <a:gs pos="2917">
                      <a:schemeClr val="tx1"/>
                    </a:gs>
                    <a:gs pos="30000">
                      <a:schemeClr val="tx1"/>
                    </a:gs>
                  </a:gsLst>
                  <a:lin ang="5400000" scaled="0"/>
                </a:gradFill>
              </a:endParaRPr>
            </a:p>
          </p:txBody>
        </p:sp>
        <p:pic>
          <p:nvPicPr>
            <p:cNvPr id="14" name="Picture 2" descr="C:\Users\barbarar\AppData\Local\Temp\SNAGHTML424a260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tx1">
                      <a:lumMod val="50000"/>
                      <a:lumOff val="50000"/>
                    </a:schemeClr>
                  </a:solidFill>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Close: </a:t>
              </a:r>
              <a:r>
                <a:rPr lang="en-US" sz="1000" dirty="0">
                  <a:gradFill>
                    <a:gsLst>
                      <a:gs pos="2917">
                        <a:schemeClr val="tx1"/>
                      </a:gs>
                      <a:gs pos="30000">
                        <a:schemeClr val="tx1"/>
                      </a:gs>
                    </a:gsLst>
                    <a:lin ang="5400000" scaled="0"/>
                  </a:gradFill>
                </a:rPr>
                <a:t>Closes Query Editor </a:t>
              </a:r>
            </a:p>
            <a:p>
              <a:pPr>
                <a:lnSpc>
                  <a:spcPct val="90000"/>
                </a:lnSpc>
                <a:spcAft>
                  <a:spcPts val="600"/>
                </a:spcAft>
              </a:pPr>
              <a:r>
                <a:rPr lang="en-US" sz="1100" b="1" dirty="0">
                  <a:gradFill>
                    <a:gsLst>
                      <a:gs pos="2917">
                        <a:schemeClr val="tx1"/>
                      </a:gs>
                      <a:gs pos="30000">
                        <a:schemeClr val="tx1"/>
                      </a:gs>
                    </a:gsLst>
                    <a:lin ang="5400000" scaled="0"/>
                  </a:gradFill>
                </a:rPr>
                <a:t>Apply: </a:t>
              </a:r>
              <a:r>
                <a:rPr lang="en-US" sz="1000" dirty="0">
                  <a:gradFill>
                    <a:gsLst>
                      <a:gs pos="2917">
                        <a:schemeClr val="tx1"/>
                      </a:gs>
                      <a:gs pos="30000">
                        <a:schemeClr val="tx1"/>
                      </a:gs>
                    </a:gsLst>
                    <a:lin ang="5400000" scaled="0"/>
                  </a:gradFill>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 name="Footer Placeholder 6">
            <a:extLst>
              <a:ext uri="{FF2B5EF4-FFF2-40B4-BE49-F238E27FC236}">
                <a16:creationId xmlns:a16="http://schemas.microsoft.com/office/drawing/2014/main" id="{1C30C0CB-CD3D-43D1-B8F8-5C2B67656B20}"/>
              </a:ext>
            </a:extLst>
          </p:cNvPr>
          <p:cNvSpPr>
            <a:spLocks noGrp="1"/>
          </p:cNvSpPr>
          <p:nvPr>
            <p:ph type="ftr" sz="quarter" idx="11"/>
          </p:nvPr>
        </p:nvSpPr>
        <p:spPr/>
        <p:txBody>
          <a:bodyPr/>
          <a:lstStyle/>
          <a:p>
            <a:r>
              <a:rPr lang="en-US" dirty="0">
                <a:solidFill>
                  <a:prstClr val="black">
                    <a:tint val="75000"/>
                  </a:prstClr>
                </a:solidFill>
              </a:rPr>
              <a:t>© 2019 Microsoft. All rights reserved.</a:t>
            </a:r>
          </a:p>
        </p:txBody>
      </p:sp>
      <p:pic>
        <p:nvPicPr>
          <p:cNvPr id="40" name="Picture 39">
            <a:extLst>
              <a:ext uri="{FF2B5EF4-FFF2-40B4-BE49-F238E27FC236}">
                <a16:creationId xmlns:a16="http://schemas.microsoft.com/office/drawing/2014/main" id="{CA888C6F-7E19-4DFD-8114-C90AEF000E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77301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CB51BA17-9DC2-499B-B15A-214E106C73DD}"/>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EAF3A6B8-4B24-4734-AEAD-212224A13B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39698806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sp>
        <p:nvSpPr>
          <p:cNvPr id="3" name="Rectangle 2"/>
          <p:cNvSpPr/>
          <p:nvPr/>
        </p:nvSpPr>
        <p:spPr>
          <a:xfrm>
            <a:off x="305345" y="1265440"/>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3"/>
          <a:stretch>
            <a:fillRect/>
          </a:stretch>
        </p:blipFill>
        <p:spPr>
          <a:xfrm>
            <a:off x="305345" y="2872237"/>
            <a:ext cx="6814433" cy="3150875"/>
          </a:xfrm>
          <a:prstGeom prst="rect">
            <a:avLst/>
          </a:prstGeom>
        </p:spPr>
      </p:pic>
      <p:sp>
        <p:nvSpPr>
          <p:cNvPr id="4" name="TextBox 3">
            <a:extLst>
              <a:ext uri="{FF2B5EF4-FFF2-40B4-BE49-F238E27FC236}">
                <a16:creationId xmlns:a16="http://schemas.microsoft.com/office/drawing/2014/main" id="{1FD2C1C0-C751-42C0-9F38-6CF90AB42043}"/>
              </a:ext>
            </a:extLst>
          </p:cNvPr>
          <p:cNvSpPr txBox="1"/>
          <p:nvPr/>
        </p:nvSpPr>
        <p:spPr>
          <a:xfrm>
            <a:off x="7430186" y="5746113"/>
            <a:ext cx="4760950"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
        <p:nvSpPr>
          <p:cNvPr id="2" name="Footer Placeholder 1">
            <a:extLst>
              <a:ext uri="{FF2B5EF4-FFF2-40B4-BE49-F238E27FC236}">
                <a16:creationId xmlns:a16="http://schemas.microsoft.com/office/drawing/2014/main" id="{38EC6513-BBAE-481F-8B17-F89126E782D1}"/>
              </a:ext>
            </a:extLst>
          </p:cNvPr>
          <p:cNvSpPr>
            <a:spLocks noGrp="1"/>
          </p:cNvSpPr>
          <p:nvPr>
            <p:ph type="ftr" sz="quarter" idx="3"/>
          </p:nvPr>
        </p:nvSpPr>
        <p:spPr/>
        <p:txBody>
          <a:bodyPr/>
          <a:lstStyle/>
          <a:p>
            <a:r>
              <a:rPr lang="en-US" dirty="0"/>
              <a:t>© 2020 Microsoft. All rights reserved.</a:t>
            </a:r>
          </a:p>
        </p:txBody>
      </p:sp>
      <p:pic>
        <p:nvPicPr>
          <p:cNvPr id="10" name="Picture 9">
            <a:extLst>
              <a:ext uri="{FF2B5EF4-FFF2-40B4-BE49-F238E27FC236}">
                <a16:creationId xmlns:a16="http://schemas.microsoft.com/office/drawing/2014/main" id="{8641E4E5-2032-4574-84CE-B37CC4E9AD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839882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Filter</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666058A3-874C-487A-8CE4-5F57E5B3A707}"/>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D2C7F850-7207-49B0-BCF1-F93B96CE6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3378316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sp>
        <p:nvSpPr>
          <p:cNvPr id="4" name="Rectangle 3"/>
          <p:cNvSpPr/>
          <p:nvPr/>
        </p:nvSpPr>
        <p:spPr>
          <a:xfrm>
            <a:off x="355042" y="1452071"/>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3"/>
          <a:stretch>
            <a:fillRect/>
          </a:stretch>
        </p:blipFill>
        <p:spPr>
          <a:xfrm>
            <a:off x="6095420" y="2249964"/>
            <a:ext cx="3026217" cy="3250381"/>
          </a:xfrm>
          <a:prstGeom prst="rect">
            <a:avLst/>
          </a:prstGeom>
        </p:spPr>
      </p:pic>
      <p:pic>
        <p:nvPicPr>
          <p:cNvPr id="3" name="Picture 2"/>
          <p:cNvPicPr>
            <a:picLocks noChangeAspect="1"/>
          </p:cNvPicPr>
          <p:nvPr/>
        </p:nvPicPr>
        <p:blipFill>
          <a:blip r:embed="rId4"/>
          <a:stretch>
            <a:fillRect/>
          </a:stretch>
        </p:blipFill>
        <p:spPr>
          <a:xfrm>
            <a:off x="355042" y="2249963"/>
            <a:ext cx="5088294" cy="3250381"/>
          </a:xfrm>
          <a:prstGeom prst="rect">
            <a:avLst/>
          </a:prstGeom>
        </p:spPr>
      </p:pic>
      <p:sp>
        <p:nvSpPr>
          <p:cNvPr id="2" name="Rectangle 1">
            <a:extLst>
              <a:ext uri="{FF2B5EF4-FFF2-40B4-BE49-F238E27FC236}">
                <a16:creationId xmlns:a16="http://schemas.microsoft.com/office/drawing/2014/main" id="{7572A61B-A275-4F2A-98F9-E8DBFE339775}"/>
              </a:ext>
            </a:extLst>
          </p:cNvPr>
          <p:cNvSpPr/>
          <p:nvPr/>
        </p:nvSpPr>
        <p:spPr>
          <a:xfrm>
            <a:off x="355042" y="5928904"/>
            <a:ext cx="6131161" cy="276999"/>
          </a:xfrm>
          <a:prstGeom prst="rect">
            <a:avLst/>
          </a:prstGeom>
        </p:spPr>
        <p:txBody>
          <a:bodyPr wrap="square">
            <a:spAutoFit/>
          </a:bodyPr>
          <a:lstStyle/>
          <a:p>
            <a:r>
              <a:rPr lang="en-US" sz="1200" dirty="0"/>
              <a:t>*Ignore filter on ANY column from the </a:t>
            </a:r>
            <a:r>
              <a:rPr lang="en-US" sz="1200" dirty="0" err="1"/>
              <a:t>GeographyDim</a:t>
            </a:r>
            <a:r>
              <a:rPr lang="en-US" sz="1200" dirty="0"/>
              <a:t> table, but allows filters from Year </a:t>
            </a:r>
          </a:p>
        </p:txBody>
      </p:sp>
      <p:sp>
        <p:nvSpPr>
          <p:cNvPr id="9" name="Footer Placeholder 8">
            <a:extLst>
              <a:ext uri="{FF2B5EF4-FFF2-40B4-BE49-F238E27FC236}">
                <a16:creationId xmlns:a16="http://schemas.microsoft.com/office/drawing/2014/main" id="{3BA3EC30-9BE7-497A-B4FC-1454A9CD1F99}"/>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C93CD5ED-5074-4D1A-9C99-237AF69023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19524644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sp>
        <p:nvSpPr>
          <p:cNvPr id="4" name="Rectangle 3"/>
          <p:cNvSpPr/>
          <p:nvPr/>
        </p:nvSpPr>
        <p:spPr>
          <a:xfrm>
            <a:off x="355042" y="1423818"/>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3"/>
          <a:stretch>
            <a:fillRect/>
          </a:stretch>
        </p:blipFill>
        <p:spPr>
          <a:xfrm>
            <a:off x="5904841" y="2180778"/>
            <a:ext cx="3941912" cy="3295289"/>
          </a:xfrm>
          <a:prstGeom prst="rect">
            <a:avLst/>
          </a:prstGeom>
        </p:spPr>
      </p:pic>
      <p:pic>
        <p:nvPicPr>
          <p:cNvPr id="3" name="Picture 2"/>
          <p:cNvPicPr>
            <a:picLocks noChangeAspect="1"/>
          </p:cNvPicPr>
          <p:nvPr/>
        </p:nvPicPr>
        <p:blipFill>
          <a:blip r:embed="rId4"/>
          <a:stretch>
            <a:fillRect/>
          </a:stretch>
        </p:blipFill>
        <p:spPr>
          <a:xfrm>
            <a:off x="355042" y="2180777"/>
            <a:ext cx="4891974" cy="3295289"/>
          </a:xfrm>
          <a:prstGeom prst="rect">
            <a:avLst/>
          </a:prstGeom>
        </p:spPr>
      </p:pic>
      <p:sp>
        <p:nvSpPr>
          <p:cNvPr id="2" name="Rectangle 1">
            <a:extLst>
              <a:ext uri="{FF2B5EF4-FFF2-40B4-BE49-F238E27FC236}">
                <a16:creationId xmlns:a16="http://schemas.microsoft.com/office/drawing/2014/main" id="{9271C1B3-F532-413D-8077-94E1EBDEFD68}"/>
              </a:ext>
            </a:extLst>
          </p:cNvPr>
          <p:cNvSpPr/>
          <p:nvPr/>
        </p:nvSpPr>
        <p:spPr>
          <a:xfrm>
            <a:off x="355042" y="5863693"/>
            <a:ext cx="6423445"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5" name="Footer Placeholder 4">
            <a:extLst>
              <a:ext uri="{FF2B5EF4-FFF2-40B4-BE49-F238E27FC236}">
                <a16:creationId xmlns:a16="http://schemas.microsoft.com/office/drawing/2014/main" id="{7776781C-00C3-4901-9B64-008DA6BFB8AD}"/>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5F82ED87-F2E1-4FE8-8F2F-1788893E97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7208214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Existing Filter</a:t>
            </a:r>
          </a:p>
        </p:txBody>
      </p:sp>
      <p:sp>
        <p:nvSpPr>
          <p:cNvPr id="4" name="Rectangle 3"/>
          <p:cNvSpPr/>
          <p:nvPr/>
        </p:nvSpPr>
        <p:spPr>
          <a:xfrm>
            <a:off x="355042" y="1368151"/>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3"/>
          <a:stretch>
            <a:fillRect/>
          </a:stretch>
        </p:blipFill>
        <p:spPr>
          <a:xfrm>
            <a:off x="7775504" y="2124692"/>
            <a:ext cx="3009900" cy="2562225"/>
          </a:xfrm>
          <a:prstGeom prst="rect">
            <a:avLst/>
          </a:prstGeom>
        </p:spPr>
      </p:pic>
      <p:pic>
        <p:nvPicPr>
          <p:cNvPr id="9" name="Picture 8"/>
          <p:cNvPicPr>
            <a:picLocks noChangeAspect="1"/>
          </p:cNvPicPr>
          <p:nvPr/>
        </p:nvPicPr>
        <p:blipFill>
          <a:blip r:embed="rId4"/>
          <a:stretch>
            <a:fillRect/>
          </a:stretch>
        </p:blipFill>
        <p:spPr>
          <a:xfrm>
            <a:off x="355042" y="2122827"/>
            <a:ext cx="6528976" cy="1124262"/>
          </a:xfrm>
          <a:prstGeom prst="rect">
            <a:avLst/>
          </a:prstGeom>
        </p:spPr>
      </p:pic>
      <p:sp>
        <p:nvSpPr>
          <p:cNvPr id="2" name="Rectangle 1">
            <a:extLst>
              <a:ext uri="{FF2B5EF4-FFF2-40B4-BE49-F238E27FC236}">
                <a16:creationId xmlns:a16="http://schemas.microsoft.com/office/drawing/2014/main" id="{4468BC84-50FD-4788-B466-83AE2BC63918}"/>
              </a:ext>
            </a:extLst>
          </p:cNvPr>
          <p:cNvSpPr/>
          <p:nvPr/>
        </p:nvSpPr>
        <p:spPr>
          <a:xfrm>
            <a:off x="355042" y="5337313"/>
            <a:ext cx="6639339"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3" name="Footer Placeholder 2">
            <a:extLst>
              <a:ext uri="{FF2B5EF4-FFF2-40B4-BE49-F238E27FC236}">
                <a16:creationId xmlns:a16="http://schemas.microsoft.com/office/drawing/2014/main" id="{07E6DE0B-15F8-4ECA-B12C-6C0C41FB0EDB}"/>
              </a:ext>
            </a:extLst>
          </p:cNvPr>
          <p:cNvSpPr>
            <a:spLocks noGrp="1"/>
          </p:cNvSpPr>
          <p:nvPr>
            <p:ph type="ftr" sz="quarter" idx="3"/>
          </p:nvPr>
        </p:nvSpPr>
        <p:spPr/>
        <p:txBody>
          <a:bodyPr/>
          <a:lstStyle/>
          <a:p>
            <a:r>
              <a:rPr lang="en-US" dirty="0"/>
              <a:t>© 2020 Microsoft. All rights reserved.</a:t>
            </a:r>
          </a:p>
        </p:txBody>
      </p:sp>
      <p:pic>
        <p:nvPicPr>
          <p:cNvPr id="11" name="Picture 10">
            <a:extLst>
              <a:ext uri="{FF2B5EF4-FFF2-40B4-BE49-F238E27FC236}">
                <a16:creationId xmlns:a16="http://schemas.microsoft.com/office/drawing/2014/main" id="{B06298A6-7A58-4869-8B4E-61664090BF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05012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Filter</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DE969173-4217-4FFF-89FD-B05638B48A24}"/>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2CF700A5-10A1-4193-AC31-B7289AA1F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1775786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Existing Filter</a:t>
            </a:r>
          </a:p>
        </p:txBody>
      </p:sp>
      <p:sp>
        <p:nvSpPr>
          <p:cNvPr id="4" name="Rectangle 3"/>
          <p:cNvSpPr/>
          <p:nvPr/>
        </p:nvSpPr>
        <p:spPr>
          <a:xfrm>
            <a:off x="506847" y="1331843"/>
            <a:ext cx="7315249" cy="381794"/>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3"/>
          <a:stretch>
            <a:fillRect/>
          </a:stretch>
        </p:blipFill>
        <p:spPr>
          <a:xfrm>
            <a:off x="5360172" y="2021362"/>
            <a:ext cx="1471656" cy="1984107"/>
          </a:xfrm>
          <a:prstGeom prst="rect">
            <a:avLst/>
          </a:prstGeom>
        </p:spPr>
      </p:pic>
      <p:pic>
        <p:nvPicPr>
          <p:cNvPr id="5" name="Picture 4"/>
          <p:cNvPicPr>
            <a:picLocks noChangeAspect="1"/>
          </p:cNvPicPr>
          <p:nvPr/>
        </p:nvPicPr>
        <p:blipFill>
          <a:blip r:embed="rId4"/>
          <a:stretch>
            <a:fillRect/>
          </a:stretch>
        </p:blipFill>
        <p:spPr>
          <a:xfrm>
            <a:off x="506847" y="2021362"/>
            <a:ext cx="3715462" cy="3793030"/>
          </a:xfrm>
          <a:prstGeom prst="rect">
            <a:avLst/>
          </a:prstGeom>
        </p:spPr>
      </p:pic>
      <p:sp>
        <p:nvSpPr>
          <p:cNvPr id="2" name="TextBox 1">
            <a:extLst>
              <a:ext uri="{FF2B5EF4-FFF2-40B4-BE49-F238E27FC236}">
                <a16:creationId xmlns:a16="http://schemas.microsoft.com/office/drawing/2014/main" id="{CD58CB44-1E35-46BD-94BA-5B73A26FEC21}"/>
              </a:ext>
            </a:extLst>
          </p:cNvPr>
          <p:cNvSpPr txBox="1"/>
          <p:nvPr/>
        </p:nvSpPr>
        <p:spPr>
          <a:xfrm>
            <a:off x="5151118" y="5537393"/>
            <a:ext cx="2763078"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*Ignores filter on the Year Slicer</a:t>
            </a:r>
          </a:p>
        </p:txBody>
      </p:sp>
      <p:sp>
        <p:nvSpPr>
          <p:cNvPr id="3" name="Footer Placeholder 2">
            <a:extLst>
              <a:ext uri="{FF2B5EF4-FFF2-40B4-BE49-F238E27FC236}">
                <a16:creationId xmlns:a16="http://schemas.microsoft.com/office/drawing/2014/main" id="{430AADE7-1592-4BD0-A5D3-340A5B7AFD0D}"/>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11037454-C68D-48B9-986F-DE626A8488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1071416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Convert Row Context to Filter Context</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
        <p:nvSpPr>
          <p:cNvPr id="3" name="Footer Placeholder 2">
            <a:extLst>
              <a:ext uri="{FF2B5EF4-FFF2-40B4-BE49-F238E27FC236}">
                <a16:creationId xmlns:a16="http://schemas.microsoft.com/office/drawing/2014/main" id="{003C6F04-E32A-4E5F-98E5-768FC1FACC91}"/>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1FD94C50-110A-4E8A-8E47-5C373608D7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83732157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5</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Data model?</a:t>
            </a:r>
          </a:p>
        </p:txBody>
      </p:sp>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
        <p:nvSpPr>
          <p:cNvPr id="2" name="Footer Placeholder 1">
            <a:extLst>
              <a:ext uri="{FF2B5EF4-FFF2-40B4-BE49-F238E27FC236}">
                <a16:creationId xmlns:a16="http://schemas.microsoft.com/office/drawing/2014/main" id="{E628E8D0-807A-46F0-8B78-6B376391049B}"/>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DFE08097-AEDE-4504-B0E7-E83C9CBC8E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5 OBJECTIVES </a:t>
            </a:r>
          </a:p>
        </p:txBody>
      </p:sp>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0A66DB2-28FF-4416-BDC6-382F14C30CCB}"/>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1E8B0176-E3BC-474F-8D5C-8C98B8228B8E}"/>
              </a:ext>
            </a:extLst>
          </p:cNvPr>
          <p:cNvSpPr>
            <a:spLocks noGrp="1"/>
          </p:cNvSpPr>
          <p:nvPr>
            <p:ph type="sldNum" sz="quarter" idx="11"/>
          </p:nvPr>
        </p:nvSpPr>
        <p:spPr/>
        <p:txBody>
          <a:bodyPr/>
          <a:lstStyle/>
          <a:p>
            <a:fld id="{4E4C8473-95EA-48C2-917D-84A3AF9AB99B}" type="slidenum">
              <a:rPr lang="en-US" smtClean="0"/>
              <a:t>90</a:t>
            </a:fld>
            <a:endParaRPr lang="en-US" dirty="0"/>
          </a:p>
        </p:txBody>
      </p:sp>
      <p:pic>
        <p:nvPicPr>
          <p:cNvPr id="7" name="Picture 6">
            <a:extLst>
              <a:ext uri="{FF2B5EF4-FFF2-40B4-BE49-F238E27FC236}">
                <a16:creationId xmlns:a16="http://schemas.microsoft.com/office/drawing/2014/main" id="{0BFD17C9-55CD-42FE-8095-11945DD993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8635489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4996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4993FC88-25A3-4DD4-ACEF-1742AC85D25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C923F765-EAD9-4C02-9E40-D9B8AE8DB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68383510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Function Types</a:t>
            </a:r>
          </a:p>
        </p:txBody>
      </p:sp>
      <p:sp>
        <p:nvSpPr>
          <p:cNvPr id="9" name="Rectangle 8"/>
          <p:cNvSpPr/>
          <p:nvPr/>
        </p:nvSpPr>
        <p:spPr bwMode="auto">
          <a:xfrm>
            <a:off x="1438224"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199227"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51706"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53071"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90438" y="5416612"/>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2" name="Footer Placeholder 1">
            <a:extLst>
              <a:ext uri="{FF2B5EF4-FFF2-40B4-BE49-F238E27FC236}">
                <a16:creationId xmlns:a16="http://schemas.microsoft.com/office/drawing/2014/main" id="{4D47A040-E365-47F7-905E-CB24E3215081}"/>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8C524780-0020-48C2-BAE7-973AA3373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7720774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solidFill>
                  <a:srgbClr val="00B0F0"/>
                </a:solidFill>
              </a:rPr>
              <a:t>There are two contexts under which calculations are evaluated</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F199AB9E-3D12-48FA-B4AE-EC429FA5C753}"/>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E14AF76C-370B-4F21-9605-B48151EA92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306348786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Calculated Column</a:t>
            </a:r>
          </a:p>
        </p:txBody>
      </p:sp>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603" y="6259610"/>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
        <p:nvSpPr>
          <p:cNvPr id="2" name="Footer Placeholder 1">
            <a:extLst>
              <a:ext uri="{FF2B5EF4-FFF2-40B4-BE49-F238E27FC236}">
                <a16:creationId xmlns:a16="http://schemas.microsoft.com/office/drawing/2014/main" id="{FB184FAC-01A5-490B-8F13-CB0E59770CB8}"/>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1A6A5608-0264-451D-80DB-A0ACCC5E78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04072271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00B0F0"/>
                </a:solidFill>
              </a:rPr>
              <a:t>Both Calculated Columns and Measures are always evaluated under two contexts</a:t>
            </a:r>
            <a:endParaRPr lang="en-US" sz="2400" b="1" dirty="0">
              <a:gradFill>
                <a:gsLst>
                  <a:gs pos="2917">
                    <a:schemeClr val="tx1"/>
                  </a:gs>
                  <a:gs pos="30000">
                    <a:schemeClr val="tx1"/>
                  </a:gs>
                </a:gsLst>
                <a:lin ang="5400000" scaled="0"/>
              </a:gradFill>
            </a:endParaRP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E73B47F1-26DA-475E-AB85-5BB6878CBFC0}"/>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F11C5892-0963-4450-8298-CF9885E0F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40039283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Measures</a:t>
            </a:r>
          </a:p>
        </p:txBody>
      </p:sp>
      <p:pic>
        <p:nvPicPr>
          <p:cNvPr id="9" name="Picture 8"/>
          <p:cNvPicPr>
            <a:picLocks noChangeAspect="1"/>
          </p:cNvPicPr>
          <p:nvPr/>
        </p:nvPicPr>
        <p:blipFill>
          <a:blip r:embed="rId3"/>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
        <p:nvSpPr>
          <p:cNvPr id="12" name="Rectangle 11">
            <a:extLst>
              <a:ext uri="{FF2B5EF4-FFF2-40B4-BE49-F238E27FC236}">
                <a16:creationId xmlns:a16="http://schemas.microsoft.com/office/drawing/2014/main" id="{52397968-1BFE-4638-895F-3A5E1EC9BDFE}"/>
              </a:ext>
            </a:extLst>
          </p:cNvPr>
          <p:cNvSpPr/>
          <p:nvPr/>
        </p:nvSpPr>
        <p:spPr>
          <a:xfrm>
            <a:off x="421146" y="1188043"/>
            <a:ext cx="6702288"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Filter Context in a Measure – Example 1</a:t>
            </a:r>
            <a:endParaRPr lang="en-US" dirty="0"/>
          </a:p>
        </p:txBody>
      </p:sp>
      <p:sp>
        <p:nvSpPr>
          <p:cNvPr id="2" name="Footer Placeholder 1">
            <a:extLst>
              <a:ext uri="{FF2B5EF4-FFF2-40B4-BE49-F238E27FC236}">
                <a16:creationId xmlns:a16="http://schemas.microsoft.com/office/drawing/2014/main" id="{DF4F023D-0D84-47DB-B92A-386B75DBBAC5}"/>
              </a:ext>
            </a:extLst>
          </p:cNvPr>
          <p:cNvSpPr>
            <a:spLocks noGrp="1"/>
          </p:cNvSpPr>
          <p:nvPr>
            <p:ph type="ftr" sz="quarter" idx="3"/>
          </p:nvPr>
        </p:nvSpPr>
        <p:spPr/>
        <p:txBody>
          <a:bodyPr/>
          <a:lstStyle/>
          <a:p>
            <a:r>
              <a:rPr lang="en-US" dirty="0"/>
              <a:t>© 2020 Microsoft. All rights reserved.</a:t>
            </a:r>
          </a:p>
        </p:txBody>
      </p:sp>
      <p:pic>
        <p:nvPicPr>
          <p:cNvPr id="13" name="Picture 12">
            <a:extLst>
              <a:ext uri="{FF2B5EF4-FFF2-40B4-BE49-F238E27FC236}">
                <a16:creationId xmlns:a16="http://schemas.microsoft.com/office/drawing/2014/main" id="{046E0618-4017-4273-9AF0-CDA6322E74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14053604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4"/>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4"/>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7" name="Footer Placeholder 6">
            <a:extLst>
              <a:ext uri="{FF2B5EF4-FFF2-40B4-BE49-F238E27FC236}">
                <a16:creationId xmlns:a16="http://schemas.microsoft.com/office/drawing/2014/main" id="{90447DAF-3B4F-4BAC-9276-CF7BCD0543A1}"/>
              </a:ext>
            </a:extLst>
          </p:cNvPr>
          <p:cNvSpPr>
            <a:spLocks noGrp="1"/>
          </p:cNvSpPr>
          <p:nvPr>
            <p:ph type="ftr" sz="quarter" idx="3"/>
          </p:nvPr>
        </p:nvSpPr>
        <p:spPr/>
        <p:txBody>
          <a:bodyPr/>
          <a:lstStyle/>
          <a:p>
            <a:r>
              <a:rPr lang="en-US" dirty="0"/>
              <a:t>© 2020 Microsoft. All rights reserved.</a:t>
            </a:r>
          </a:p>
        </p:txBody>
      </p:sp>
      <p:pic>
        <p:nvPicPr>
          <p:cNvPr id="9" name="Picture 8">
            <a:extLst>
              <a:ext uri="{FF2B5EF4-FFF2-40B4-BE49-F238E27FC236}">
                <a16:creationId xmlns:a16="http://schemas.microsoft.com/office/drawing/2014/main" id="{1184A499-5CF3-4741-90ED-355FE3A89E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
        <p:nvSpPr>
          <p:cNvPr id="9" name="TextBox 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3" name="Footer Placeholder 2">
            <a:extLst>
              <a:ext uri="{FF2B5EF4-FFF2-40B4-BE49-F238E27FC236}">
                <a16:creationId xmlns:a16="http://schemas.microsoft.com/office/drawing/2014/main" id="{38327DFB-A068-4113-9D48-4D6C3E02DB0F}"/>
              </a:ext>
            </a:extLst>
          </p:cNvPr>
          <p:cNvSpPr>
            <a:spLocks noGrp="1"/>
          </p:cNvSpPr>
          <p:nvPr>
            <p:ph type="ftr" sz="quarter" idx="3"/>
          </p:nvPr>
        </p:nvSpPr>
        <p:spPr/>
        <p:txBody>
          <a:bodyPr/>
          <a:lstStyle/>
          <a:p>
            <a:r>
              <a:rPr lang="en-US" dirty="0"/>
              <a:t>© 2020 Microsoft. All rights reserved.</a:t>
            </a:r>
          </a:p>
        </p:txBody>
      </p:sp>
      <p:pic>
        <p:nvPicPr>
          <p:cNvPr id="5" name="Picture 4">
            <a:extLst>
              <a:ext uri="{FF2B5EF4-FFF2-40B4-BE49-F238E27FC236}">
                <a16:creationId xmlns:a16="http://schemas.microsoft.com/office/drawing/2014/main" id="{6CF5AB94-4DDA-4881-998E-DAE58E2C4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4"/>
          <a:stretch>
            <a:fillRect/>
          </a:stretch>
        </p:blipFill>
        <p:spPr>
          <a:xfrm>
            <a:off x="1516299" y="2313501"/>
            <a:ext cx="3124361" cy="2292468"/>
          </a:xfrm>
          <a:prstGeom prst="rect">
            <a:avLst/>
          </a:prstGeom>
        </p:spPr>
      </p:pic>
      <p:sp>
        <p:nvSpPr>
          <p:cNvPr id="10" name="TextBox 9"/>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2" name="Footer Placeholder 1">
            <a:extLst>
              <a:ext uri="{FF2B5EF4-FFF2-40B4-BE49-F238E27FC236}">
                <a16:creationId xmlns:a16="http://schemas.microsoft.com/office/drawing/2014/main" id="{347AE505-C8CD-49F0-A903-3568E3B77E5B}"/>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4F067F59-9F4B-4F02-99E0-0FBA76FC96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0726" y="-55331"/>
            <a:ext cx="804898" cy="804898"/>
          </a:xfrm>
          <a:prstGeom prst="rect">
            <a:avLst/>
          </a:prstGeom>
        </p:spPr>
      </p:pic>
    </p:spTree>
    <p:extLst>
      <p:ext uri="{BB962C8B-B14F-4D97-AF65-F5344CB8AC3E}">
        <p14:creationId xmlns:p14="http://schemas.microsoft.com/office/powerpoint/2010/main" val="42723893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FB287FCD69A64E8B978F66D2FB3F9E" ma:contentTypeVersion="12" ma:contentTypeDescription="Create a new document." ma:contentTypeScope="" ma:versionID="5be24e2c5c0bf15f7fb97f4787df5a94">
  <xsd:schema xmlns:xsd="http://www.w3.org/2001/XMLSchema" xmlns:xs="http://www.w3.org/2001/XMLSchema" xmlns:p="http://schemas.microsoft.com/office/2006/metadata/properties" xmlns:ns2="8e518d22-35a8-42de-8bb0-06bcfaab8c6d" xmlns:ns3="272edde5-f234-4def-9700-49508adb4546" targetNamespace="http://schemas.microsoft.com/office/2006/metadata/properties" ma:root="true" ma:fieldsID="0c66dd19b0cd4e40e3e6cbc42064d7fd" ns2:_="" ns3:_="">
    <xsd:import namespace="8e518d22-35a8-42de-8bb0-06bcfaab8c6d"/>
    <xsd:import namespace="272edde5-f234-4def-9700-49508adb45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518d22-35a8-42de-8bb0-06bcfaab8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2edde5-f234-4def-9700-49508adb454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143F0509-9197-4F66-BE77-8B1847B37DE2}">
  <ds:schemaRefs>
    <ds:schemaRef ds:uri="http://purl.org/dc/dcmitype/"/>
    <ds:schemaRef ds:uri="http://schemas.microsoft.com/office/2006/metadata/properties"/>
    <ds:schemaRef ds:uri="http://schemas.microsoft.com/office/2006/documentManagement/types"/>
    <ds:schemaRef ds:uri="8e518d22-35a8-42de-8bb0-06bcfaab8c6d"/>
    <ds:schemaRef ds:uri="http://purl.org/dc/elements/1.1/"/>
    <ds:schemaRef ds:uri="http://purl.org/dc/terms/"/>
    <ds:schemaRef ds:uri="http://schemas.microsoft.com/office/infopath/2007/PartnerControls"/>
    <ds:schemaRef ds:uri="http://schemas.openxmlformats.org/package/2006/metadata/core-properties"/>
    <ds:schemaRef ds:uri="272edde5-f234-4def-9700-49508adb4546"/>
    <ds:schemaRef ds:uri="http://www.w3.org/XML/1998/namespace"/>
  </ds:schemaRefs>
</ds:datastoreItem>
</file>

<file path=customXml/itemProps3.xml><?xml version="1.0" encoding="utf-8"?>
<ds:datastoreItem xmlns:ds="http://schemas.openxmlformats.org/officeDocument/2006/customXml" ds:itemID="{978EEBC7-73B7-4499-815B-3C5E4C91C4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518d22-35a8-42de-8bb0-06bcfaab8c6d"/>
    <ds:schemaRef ds:uri="272edde5-f234-4def-9700-49508adb45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16320</Words>
  <Application>Microsoft Office PowerPoint</Application>
  <PresentationFormat>Widescreen</PresentationFormat>
  <Paragraphs>2261</Paragraphs>
  <Slides>162</Slides>
  <Notes>162</Notes>
  <HiddenSlides>2</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1_STB Conversations 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I tell what Data Model Type I have?</vt:lpstr>
      <vt:lpstr>PowerPoint Presentation</vt:lpstr>
      <vt:lpstr>PowerPoint Presentation</vt:lpstr>
      <vt:lpstr>PowerPoint Presentation</vt:lpstr>
      <vt:lpstr>What is unique about Power BI Desktop in Import Mode?</vt:lpstr>
      <vt:lpstr>PowerPoint Presentation</vt:lpstr>
      <vt:lpstr>PowerPoint Presentation</vt:lpstr>
      <vt:lpstr>PowerPoint Presentation</vt:lpstr>
      <vt:lpstr>How Power BI Compresses Data – Dictionary Encoding</vt:lpstr>
      <vt:lpstr>How Power BI Compresses Data – Run Length Encoding</vt:lpstr>
      <vt:lpstr>Practical Example of Compression</vt:lpstr>
      <vt:lpstr>Phases in Building a Power BI Desktop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to design a good Power BI Desktop data model</vt:lpstr>
      <vt:lpstr>PowerPoint Presentation</vt:lpstr>
      <vt:lpstr>PowerPoint Presentation</vt:lpstr>
      <vt:lpstr>PowerPoint Presentation</vt:lpstr>
      <vt:lpstr>PowerPoint Presentation</vt:lpstr>
      <vt:lpstr>Path to DAX Expertise</vt:lpstr>
      <vt:lpstr>PowerPoint Presentation</vt:lpstr>
      <vt:lpstr>PowerPoint Presentation</vt:lpstr>
      <vt:lpstr>Calculated Column in DAX</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What is a Default Summarization?</vt:lpstr>
      <vt:lpstr>Quick Measures are wizard driven DAX calculations</vt:lpstr>
      <vt:lpstr>What is a Measure?</vt:lpstr>
      <vt:lpstr>Measure, Use Case 1: Using One Measure in Another</vt:lpstr>
      <vt:lpstr>Measure, Use Case 2: More Complex Calculations</vt:lpstr>
      <vt:lpstr>Measure, Use Case 3: More Complex Calculations Using Variables</vt:lpstr>
      <vt:lpstr>When is a Measure Evaluated?</vt:lpstr>
      <vt:lpstr>Calculated Column vs. Measure - When to Use What</vt:lpstr>
      <vt:lpstr>PowerPoint Presentation</vt:lpstr>
      <vt:lpstr>PowerPoint Presentation</vt:lpstr>
      <vt:lpstr>PowerPoint Presentation</vt:lpstr>
      <vt:lpstr>PowerPoint Presentation</vt:lpstr>
      <vt:lpstr>PowerPoint Presentation</vt:lpstr>
      <vt:lpstr>PATH to DAX Expertise</vt:lpstr>
      <vt:lpstr>Why is CALCULATE Useful?</vt:lpstr>
      <vt:lpstr>Here is how you do it with CALCULATE</vt:lpstr>
      <vt:lpstr>Anatomy of CALCULATE</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CALCULATE – The Most Important Function in DAX</vt:lpstr>
      <vt:lpstr>PowerPoint Presentation</vt:lpstr>
      <vt:lpstr>CALCULATE – The Most Important Function in DAX</vt:lpstr>
      <vt:lpstr>PowerPoint Presentation</vt:lpstr>
      <vt:lpstr>PowerPoint Presentation</vt:lpstr>
      <vt:lpstr>PATH to DAX Expertise</vt:lpstr>
      <vt:lpstr>PowerPoint Presentation</vt:lpstr>
      <vt:lpstr>PowerPoint Presentation</vt:lpstr>
      <vt:lpstr>PowerPoint Presentation</vt:lpstr>
      <vt:lpstr>PowerPoint Presentation</vt:lpstr>
      <vt:lpstr>PowerPoint Presentation</vt:lpstr>
      <vt:lpstr>Filter Context in a Measure – Example 2</vt:lpstr>
      <vt:lpstr>Filter Context in a Measure</vt:lpstr>
      <vt:lpstr>PowerPoint Presentation</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Iterator Functions Take Advantage of Evaluation Context</vt:lpstr>
      <vt:lpstr>PowerPoint Presentation</vt:lpstr>
      <vt:lpstr>PowerPoint Presentation</vt:lpstr>
      <vt:lpstr>PowerPoint Presentation</vt:lpstr>
      <vt:lpstr>PowerPoint Presentation</vt:lpstr>
      <vt:lpstr>Why Can an Iterator be a Better Approach then a Calculated Column?</vt:lpstr>
      <vt:lpstr>CALCULATE – Converting Row Context to Filter Context (Example 1) </vt:lpstr>
      <vt:lpstr>PowerPoint Presentation</vt:lpstr>
      <vt:lpstr>PowerPoint Presentation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PowerPoint Presentation</vt:lpstr>
      <vt:lpstr>PowerPoint Presentation</vt:lpstr>
      <vt:lpstr>Other Time Intelligence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CALCULATE – Steps in Evaluating the CALCULATE Function</vt:lpstr>
      <vt:lpstr>Iterator Function Example 3   – Ranking Using Iterators in Calc. Column  – CALCULATE to convert Row Context to Filter Context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46</cp:revision>
  <dcterms:created xsi:type="dcterms:W3CDTF">2015-04-15T05:50:26Z</dcterms:created>
  <dcterms:modified xsi:type="dcterms:W3CDTF">2021-02-22T17:23:48Z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0x0101008AFB287FCD69A64E8B978F66D2FB3F9E</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DateCreated">
    <vt:lpwstr>2017-02-07T17:23:28.2043107-08:00</vt:lpwstr>
  </property>
  <property fmtid="{D5CDD505-2E9C-101B-9397-08002B2CF9AE}" pid="16" name="MSIP_Label_1a19d03a-48bc-4359-8038-5b5f6d5847c3_Name">
    <vt:lpwstr>Any User (No Protection)</vt:lpwstr>
  </property>
  <property fmtid="{D5CDD505-2E9C-101B-9397-08002B2CF9AE}" pid="17" name="MSIP_Label_1a19d03a-48bc-4359-8038-5b5f6d5847c3_Extended_MSFT_Method">
    <vt:lpwstr>Manual</vt:lpwstr>
  </property>
  <property fmtid="{D5CDD505-2E9C-101B-9397-08002B2CF9AE}" pid="18" name="Sensitivity">
    <vt:lpwstr>Confidential Any User (No Protection)</vt:lpwstr>
  </property>
  <property fmtid="{D5CDD505-2E9C-101B-9397-08002B2CF9AE}" pid="19" name="Order">
    <vt:r8>108200</vt:r8>
  </property>
  <property fmtid="{D5CDD505-2E9C-101B-9397-08002B2CF9AE}" pid="20" name="xd_Signature">
    <vt:bool>false</vt:bool>
  </property>
  <property fmtid="{D5CDD505-2E9C-101B-9397-08002B2CF9AE}" pid="21" name="xd_ProgID">
    <vt:lpwstr/>
  </property>
  <property fmtid="{D5CDD505-2E9C-101B-9397-08002B2CF9AE}" pid="22" name="TemplateUrl">
    <vt:lpwstr/>
  </property>
</Properties>
</file>